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52"/>
  </p:notesMasterIdLst>
  <p:sldIdLst>
    <p:sldId id="256" r:id="rId5"/>
    <p:sldId id="323" r:id="rId6"/>
    <p:sldId id="258" r:id="rId7"/>
    <p:sldId id="345" r:id="rId8"/>
    <p:sldId id="267" r:id="rId9"/>
    <p:sldId id="261" r:id="rId10"/>
    <p:sldId id="296" r:id="rId11"/>
    <p:sldId id="346" r:id="rId12"/>
    <p:sldId id="348" r:id="rId13"/>
    <p:sldId id="347" r:id="rId14"/>
    <p:sldId id="278" r:id="rId15"/>
    <p:sldId id="366" r:id="rId16"/>
    <p:sldId id="282" r:id="rId17"/>
    <p:sldId id="274" r:id="rId18"/>
    <p:sldId id="284" r:id="rId19"/>
    <p:sldId id="285" r:id="rId20"/>
    <p:sldId id="287" r:id="rId21"/>
    <p:sldId id="275" r:id="rId22"/>
    <p:sldId id="367" r:id="rId23"/>
    <p:sldId id="289" r:id="rId24"/>
    <p:sldId id="288" r:id="rId25"/>
    <p:sldId id="260" r:id="rId26"/>
    <p:sldId id="290" r:id="rId27"/>
    <p:sldId id="314" r:id="rId28"/>
    <p:sldId id="270" r:id="rId29"/>
    <p:sldId id="272" r:id="rId30"/>
    <p:sldId id="277" r:id="rId31"/>
    <p:sldId id="292" r:id="rId32"/>
    <p:sldId id="315" r:id="rId33"/>
    <p:sldId id="276" r:id="rId34"/>
    <p:sldId id="316" r:id="rId35"/>
    <p:sldId id="319" r:id="rId36"/>
    <p:sldId id="349" r:id="rId37"/>
    <p:sldId id="351" r:id="rId38"/>
    <p:sldId id="352" r:id="rId39"/>
    <p:sldId id="369" r:id="rId40"/>
    <p:sldId id="353" r:id="rId41"/>
    <p:sldId id="354" r:id="rId42"/>
    <p:sldId id="359" r:id="rId43"/>
    <p:sldId id="371" r:id="rId44"/>
    <p:sldId id="360" r:id="rId45"/>
    <p:sldId id="355" r:id="rId46"/>
    <p:sldId id="356" r:id="rId47"/>
    <p:sldId id="365" r:id="rId48"/>
    <p:sldId id="364" r:id="rId49"/>
    <p:sldId id="358" r:id="rId50"/>
    <p:sldId id="322" r:id="rId51"/>
  </p:sldIdLst>
  <p:sldSz cx="12192000" cy="6858000"/>
  <p:notesSz cx="6858000" cy="9144000"/>
  <p:embeddedFontLst>
    <p:embeddedFont>
      <p:font typeface="NanumSquare" panose="020B0600000101010101" pitchFamily="50" charset="-127"/>
      <p:regular r:id="rId53"/>
    </p:embeddedFont>
    <p:embeddedFont>
      <p:font typeface="NanumSquare ExtraBold" panose="020B0600000101010101" pitchFamily="50" charset="-127"/>
      <p:bold r:id="rId54"/>
    </p:embeddedFont>
    <p:embeddedFont>
      <p:font typeface="나눔고딕" panose="020D0604000000000000" pitchFamily="50" charset="-127"/>
      <p:regular r:id="rId55"/>
      <p:bold r:id="rId56"/>
    </p:embeddedFont>
    <p:embeddedFont>
      <p:font typeface="나눔손글씨 펜" panose="03040600000000000000" pitchFamily="66" charset="-127"/>
      <p:regular r:id="rId57"/>
    </p:embeddedFont>
    <p:embeddedFont>
      <p:font typeface="나눔스퀘어" panose="020B0600000101010101" pitchFamily="50" charset="-127"/>
      <p:regular r:id="rId58"/>
    </p:embeddedFont>
    <p:embeddedFont>
      <p:font typeface="나눔스퀘어 Bold" panose="020B0600000101010101" pitchFamily="50" charset="-127"/>
      <p:bold r:id="rId59"/>
    </p:embeddedFont>
    <p:embeddedFont>
      <p:font typeface="나눔스퀘어 ExtraBold" panose="020B0600000101010101" pitchFamily="50" charset="-127"/>
      <p:bold r:id="rId60"/>
    </p:embeddedFont>
    <p:embeddedFont>
      <p:font typeface="나눔스퀘어_ac" panose="020B0600000101010101" pitchFamily="50" charset="-127"/>
      <p:regular r:id="rId61"/>
    </p:embeddedFont>
    <p:embeddedFont>
      <p:font typeface="나눔스퀘어_ac Bold" panose="020B0600000101010101" pitchFamily="50" charset="-127"/>
      <p:bold r:id="rId62"/>
    </p:embeddedFont>
    <p:embeddedFont>
      <p:font typeface="나눔스퀘어_ac ExtraBold" panose="020B0600000101010101" pitchFamily="50" charset="-127"/>
      <p:bold r:id="rId63"/>
    </p:embeddedFont>
    <p:embeddedFont>
      <p:font typeface="맑은 고딕" panose="020B0503020000020004" pitchFamily="50" charset="-127"/>
      <p:regular r:id="rId64"/>
      <p:bold r:id="rId65"/>
    </p:embeddedFont>
    <p:embeddedFont>
      <p:font typeface="배달의민족 도현" panose="020B0600000101010101" pitchFamily="50" charset="-127"/>
      <p:regular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7E"/>
    <a:srgbClr val="3AB54A"/>
    <a:srgbClr val="F48221"/>
    <a:srgbClr val="D6D0D7"/>
    <a:srgbClr val="FFFFFF"/>
    <a:srgbClr val="F68121"/>
    <a:srgbClr val="E00000"/>
    <a:srgbClr val="0069D2"/>
    <a:srgbClr val="4F7AA6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21" autoAdjust="0"/>
    <p:restoredTop sz="95214" autoAdjust="0"/>
  </p:normalViewPr>
  <p:slideViewPr>
    <p:cSldViewPr snapToGrid="0">
      <p:cViewPr varScale="1">
        <p:scale>
          <a:sx n="49" d="100"/>
          <a:sy n="49" d="100"/>
        </p:scale>
        <p:origin x="5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7.fntdata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C84F6-7E0B-4808-8BDD-DC1AB3A692B9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CE1B1-1B87-48E3-AA11-92A3C45B0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546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대회 목적은 정확도 높은 모델을 만드는 것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청구 건 분류를 정확하게 하면서 기업에 어떤 도움이 되는가 하는 것이었지만</a:t>
            </a:r>
            <a:r>
              <a:rPr lang="en-US" altLang="ko-KR" dirty="0"/>
              <a:t>, </a:t>
            </a:r>
            <a:r>
              <a:rPr lang="ko-KR" altLang="en-US" dirty="0"/>
              <a:t>우리는 이것이 고객에게도 어떻게 이익으로 돌아갈 지에 대해 생각해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CE1B1-1B87-48E3-AA11-92A3C45B08F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67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CE1B1-1B87-48E3-AA11-92A3C45B08F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990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CE1B1-1B87-48E3-AA11-92A3C45B08F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88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CE1B1-1B87-48E3-AA11-92A3C45B08F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46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CE1B1-1B87-48E3-AA11-92A3C45B08F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24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CE1B1-1B87-48E3-AA11-92A3C45B08F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08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보험금 청구 분류</a:t>
            </a:r>
            <a:r>
              <a:rPr lang="en-US" altLang="ko-KR" dirty="0"/>
              <a:t>, </a:t>
            </a:r>
            <a:r>
              <a:rPr lang="ko-KR" altLang="en-US" dirty="0"/>
              <a:t>특히 보험사기 위험이 있는 조사를 정확히 분류함으로써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CE1B1-1B87-48E3-AA11-92A3C45B08F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00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과정에서 학습 데이터 내에서 평가한 </a:t>
            </a:r>
            <a:r>
              <a:rPr lang="en-US" altLang="ko-KR" dirty="0"/>
              <a:t>f1 score</a:t>
            </a:r>
            <a:r>
              <a:rPr lang="ko-KR" altLang="en-US" dirty="0"/>
              <a:t>와 테스트 데이터</a:t>
            </a:r>
            <a:r>
              <a:rPr lang="en-US" altLang="ko-KR" dirty="0"/>
              <a:t>(12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r>
              <a:rPr lang="ko-KR" altLang="en-US" dirty="0"/>
              <a:t>를 예측했을 때의 </a:t>
            </a:r>
            <a:r>
              <a:rPr lang="en-US" altLang="ko-KR" dirty="0"/>
              <a:t>f1 score</a:t>
            </a:r>
            <a:r>
              <a:rPr lang="ko-KR" altLang="en-US" dirty="0"/>
              <a:t>간의 차이가 컸습니다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초기에는 </a:t>
            </a:r>
            <a:r>
              <a:rPr lang="ko-KR" altLang="en-US" dirty="0" err="1"/>
              <a:t>오버피팅의</a:t>
            </a:r>
            <a:r>
              <a:rPr lang="ko-KR" altLang="en-US" dirty="0"/>
              <a:t> 문제라고 생각하였으나</a:t>
            </a:r>
            <a:r>
              <a:rPr lang="en-US" altLang="ko-KR" dirty="0"/>
              <a:t>, </a:t>
            </a:r>
            <a:r>
              <a:rPr lang="ko-KR" altLang="en-US" dirty="0"/>
              <a:t>라벨링의 문제가 </a:t>
            </a:r>
            <a:r>
              <a:rPr lang="ko-KR" altLang="en-US" dirty="0" err="1"/>
              <a:t>아니었을까라는</a:t>
            </a:r>
            <a:r>
              <a:rPr lang="ko-KR" altLang="en-US" dirty="0"/>
              <a:t> 생각을 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CE1B1-1B87-48E3-AA11-92A3C45B08F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05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보험청구 분류는 사람 손으로 직접 분류중인 것으로 알고 있습니다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회사 내에서는 자동지급이라 판단하여 자동지급으로 분류하였지만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실제로는 심사 혹은 조사였을 가능성도 있다고 판단했습니다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모델의 정확도를 높이는 것뿐만 아니라</a:t>
            </a:r>
            <a:r>
              <a:rPr lang="en-US" altLang="ko-KR" dirty="0"/>
              <a:t>, data cleansing</a:t>
            </a:r>
            <a:r>
              <a:rPr lang="ko-KR" altLang="en-US" dirty="0"/>
              <a:t>을 통해 학습 데이터의 정확도 또한 높여야 한다고 생각하였습니다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미처 놓치고 있던 조사 건들만의 특징 또한 추출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CE1B1-1B87-48E3-AA11-92A3C45B08F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445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CE1B1-1B87-48E3-AA11-92A3C45B08F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331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CE1B1-1B87-48E3-AA11-92A3C45B08F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33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CE1B1-1B87-48E3-AA11-92A3C45B08F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331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CE1B1-1B87-48E3-AA11-92A3C45B08F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36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CE1B1-1B87-48E3-AA11-92A3C45B08F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939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C42A7-7978-4BAA-AEC7-79C2BC162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77DF44-4A31-43DD-989D-2C7E18B1E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0A7621-F25B-4220-A753-1FC58321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B3DF0-04BB-45FB-B763-CFC8AD1A1BFC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C0ACB4-4907-4A9A-918A-8FB80D9C6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9DC672-7E6A-4FCF-891E-ADDF331C4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1E21-12C9-458C-B476-12B3A7A46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0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353EA-35C2-4468-B994-0F81EB7B2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51D231-57C3-490B-A93F-9979CD705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0C5360-E49A-44D7-8254-8009B3E52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B3DF0-04BB-45FB-B763-CFC8AD1A1BFC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CBCDB0-BB07-4DE7-9A26-F94FD6BA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A5E51-DD3B-4052-A8F0-CDE6CAD2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1E21-12C9-458C-B476-12B3A7A46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65D399-E679-440C-9760-86528E1B91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497FDB-72F9-4F10-9D85-2475906FE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B1924D-6489-496F-A1B2-07C90E25F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B3DF0-04BB-45FB-B763-CFC8AD1A1BFC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CA0EBE-C5C2-4A7C-99B9-49979C111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38306A-8888-4985-BBD5-9C241ED99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1E21-12C9-458C-B476-12B3A7A46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12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1C852-32E8-49E0-B2D1-7C4EBA617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AE3EFD-6C07-4207-A67E-E12107862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91FCD8-4058-448D-9A55-CCC8D36E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B3DF0-04BB-45FB-B763-CFC8AD1A1BFC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CEDFA-5DA4-4C4B-9E69-866D3E083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7B8FF2-FEF3-46F8-A420-07A33B6B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1E21-12C9-458C-B476-12B3A7A46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99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FD326-C645-477D-8E14-A394C36FE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64EA85-7CA1-42DB-BAD8-45AB3A570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524209-B3CE-4DD8-8C67-5B9D1ADF6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B3DF0-04BB-45FB-B763-CFC8AD1A1BFC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F821C-CC1C-4F7D-93B9-EED372FBF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C605EC-D1CA-4C22-97B4-B2977443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1E21-12C9-458C-B476-12B3A7A46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7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4500F-A741-4F9F-B244-70BEC98F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37388-775C-4A20-8AC8-89A3F9C23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1E57C5-3EF2-487F-83D0-FBB52998B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76C2FF-F9CE-414C-8E39-A9261E6BC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B3DF0-04BB-45FB-B763-CFC8AD1A1BFC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C21121-2D74-456A-83D8-E3F419488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D5F08B-3970-4FBE-9516-DB9A2B12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1E21-12C9-458C-B476-12B3A7A46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274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F4CE79-9C6F-420E-AFAD-880D39060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05161A-C782-471A-9DDB-FCA2B53A7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7D1193-7195-4BE4-8AB2-504F6E8A0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935AA1-0D15-4300-8261-24830A29B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76F1C7-EB2C-4976-87B8-3F2D5BB06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6A4C51-FD32-4982-8910-1F14646CA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B3DF0-04BB-45FB-B763-CFC8AD1A1BFC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37D814-02F3-4CA6-977B-625C50068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1A9BEE-164A-4A0D-B792-1B6BC02E6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1E21-12C9-458C-B476-12B3A7A46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202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8975C-8A88-42B5-8AA0-7DB67F62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2D1F70-B525-4EB7-B4A6-F468CD73F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B3DF0-04BB-45FB-B763-CFC8AD1A1BFC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C5019E-F077-45E7-B750-8D6259B53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3AF90B-A6C3-452D-89A2-AFAD3ED91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1E21-12C9-458C-B476-12B3A7A46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7AE942-E318-49FD-B49A-FEBB548CF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B3DF0-04BB-45FB-B763-CFC8AD1A1BFC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385D5D-0AB3-4EAC-B517-DA9616F70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AA03A0-3FB1-47A7-A0DF-E82802DA4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1E21-12C9-458C-B476-12B3A7A46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34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C6952-0A8B-4FF1-87DE-A0CB5D04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26C50E-6272-45E3-8482-717AC4DD1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1ADBAF-3AFD-4481-9B68-243F5A98F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5E5105-0E6E-4D0D-8071-038E684B2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B3DF0-04BB-45FB-B763-CFC8AD1A1BFC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8C2242-12F3-4A0D-85AE-5C3F8BDB8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7CB058-D663-488C-95C8-1C04B746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1E21-12C9-458C-B476-12B3A7A46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087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CA934-DA5F-4544-81FC-3C8F32DF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09EC60-DF13-4051-98FE-ABA0F768AC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597907-6BC6-4D78-9D43-2E5F57E99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540766-3A38-4FE2-A812-8FC6BF9E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B3DF0-04BB-45FB-B763-CFC8AD1A1BFC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0BB229-8EAE-4A6A-A65D-3C91786B7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BDE222-722B-45CE-BB49-2B4DFC7CC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1E21-12C9-458C-B476-12B3A7A46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25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37ED4B-2643-40E1-AB8E-0E5227A0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18CEE6-D279-4F50-B70E-BA1DAD2A5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484A4-922E-4E8B-8E24-C5F7CA9ECF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B3DF0-04BB-45FB-B763-CFC8AD1A1BFC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A788B6-61B3-46AB-8DA4-0CBABA814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9330DC-A45C-41F5-AD64-853E85D70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1E21-12C9-458C-B476-12B3A7A46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51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8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7.wdp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microsoft.com/office/2007/relationships/hdphoto" Target="../media/hdphoto9.wdp"/><Relationship Id="rId4" Type="http://schemas.openxmlformats.org/officeDocument/2006/relationships/image" Target="../media/image39.jpeg"/><Relationship Id="rId9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7.wdp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Relationship Id="rId9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기획취재(상)] 20대 그룹으로 자리매김한 '금융 외길' 미래에셋의 어제, 오늘 : 월간조선">
            <a:extLst>
              <a:ext uri="{FF2B5EF4-FFF2-40B4-BE49-F238E27FC236}">
                <a16:creationId xmlns:a16="http://schemas.microsoft.com/office/drawing/2014/main" id="{0FC22D3C-59F0-4773-B921-A8665C195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t="240" r="22865"/>
          <a:stretch>
            <a:fillRect/>
          </a:stretch>
        </p:blipFill>
        <p:spPr bwMode="auto">
          <a:xfrm>
            <a:off x="6478428" y="8"/>
            <a:ext cx="5713572" cy="6857987"/>
          </a:xfrm>
          <a:custGeom>
            <a:avLst/>
            <a:gdLst>
              <a:gd name="connsiteX0" fmla="*/ 52271 w 5713572"/>
              <a:gd name="connsiteY0" fmla="*/ 0 h 6857987"/>
              <a:gd name="connsiteX1" fmla="*/ 5713572 w 5713572"/>
              <a:gd name="connsiteY1" fmla="*/ 0 h 6857987"/>
              <a:gd name="connsiteX2" fmla="*/ 5713572 w 5713572"/>
              <a:gd name="connsiteY2" fmla="*/ 6857987 h 6857987"/>
              <a:gd name="connsiteX3" fmla="*/ 1138608 w 5713572"/>
              <a:gd name="connsiteY3" fmla="*/ 6857987 h 6857987"/>
              <a:gd name="connsiteX4" fmla="*/ 1042840 w 5713572"/>
              <a:gd name="connsiteY4" fmla="*/ 6660828 h 6857987"/>
              <a:gd name="connsiteX5" fmla="*/ 0 w 5713572"/>
              <a:gd name="connsiteY5" fmla="*/ 1225443 h 6857987"/>
              <a:gd name="connsiteX6" fmla="*/ 23578 w 5713572"/>
              <a:gd name="connsiteY6" fmla="*/ 351771 h 6857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3572" h="6857987">
                <a:moveTo>
                  <a:pt x="52271" y="0"/>
                </a:moveTo>
                <a:lnTo>
                  <a:pt x="5713572" y="0"/>
                </a:lnTo>
                <a:lnTo>
                  <a:pt x="5713572" y="6857987"/>
                </a:lnTo>
                <a:lnTo>
                  <a:pt x="1138608" y="6857987"/>
                </a:lnTo>
                <a:lnTo>
                  <a:pt x="1042840" y="6660828"/>
                </a:lnTo>
                <a:cubicBezTo>
                  <a:pt x="391356" y="5183756"/>
                  <a:pt x="0" y="3290115"/>
                  <a:pt x="0" y="1225443"/>
                </a:cubicBezTo>
                <a:cubicBezTo>
                  <a:pt x="0" y="930490"/>
                  <a:pt x="7987" y="639028"/>
                  <a:pt x="23578" y="351771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E43CA7B-39A3-4733-8091-224894121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5935395"/>
            <a:ext cx="2791142" cy="7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74F3D-55E0-4889-B335-349E76E3B82A}"/>
              </a:ext>
            </a:extLst>
          </p:cNvPr>
          <p:cNvSpPr txBox="1"/>
          <p:nvPr/>
        </p:nvSpPr>
        <p:spPr>
          <a:xfrm>
            <a:off x="1012425" y="1859215"/>
            <a:ext cx="4460239" cy="369332"/>
          </a:xfrm>
          <a:prstGeom prst="rect">
            <a:avLst/>
          </a:prstGeom>
          <a:solidFill>
            <a:srgbClr val="043B7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FFFF"/>
                </a:solidFill>
              </a:rPr>
              <a:t>2020 </a:t>
            </a:r>
            <a:r>
              <a:rPr lang="ko-KR" altLang="en-US" b="1" dirty="0">
                <a:solidFill>
                  <a:srgbClr val="FFFFFF"/>
                </a:solidFill>
              </a:rPr>
              <a:t>금융 빅데이터 페스티벌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94D84-8D1E-4697-8E98-249C3FEC33E3}"/>
              </a:ext>
            </a:extLst>
          </p:cNvPr>
          <p:cNvSpPr txBox="1"/>
          <p:nvPr/>
        </p:nvSpPr>
        <p:spPr>
          <a:xfrm>
            <a:off x="152401" y="2436524"/>
            <a:ext cx="62031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미래에셋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경진대회</a:t>
            </a:r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보험금 청구 건 분류</a:t>
            </a:r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8A57FE-ECF5-4D24-8C7C-4A9CD41005C9}"/>
              </a:ext>
            </a:extLst>
          </p:cNvPr>
          <p:cNvSpPr txBox="1"/>
          <p:nvPr/>
        </p:nvSpPr>
        <p:spPr>
          <a:xfrm>
            <a:off x="3397720" y="4009376"/>
            <a:ext cx="218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보험나라코딩공주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팀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최홍혁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서정민 이혜원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AC5ADE4-9B78-49BF-BD61-DFE9804A6E6E}"/>
              </a:ext>
            </a:extLst>
          </p:cNvPr>
          <p:cNvCxnSpPr>
            <a:cxnSpLocks/>
          </p:cNvCxnSpPr>
          <p:nvPr/>
        </p:nvCxnSpPr>
        <p:spPr>
          <a:xfrm>
            <a:off x="1012425" y="3700804"/>
            <a:ext cx="44602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D375F9D-F5D6-4D97-AF54-51BC0F3F0A47}"/>
              </a:ext>
            </a:extLst>
          </p:cNvPr>
          <p:cNvSpPr/>
          <p:nvPr/>
        </p:nvSpPr>
        <p:spPr>
          <a:xfrm>
            <a:off x="6478427" y="7"/>
            <a:ext cx="5713573" cy="6857987"/>
          </a:xfrm>
          <a:custGeom>
            <a:avLst/>
            <a:gdLst>
              <a:gd name="connsiteX0" fmla="*/ 52271 w 5713573"/>
              <a:gd name="connsiteY0" fmla="*/ 0 h 6857987"/>
              <a:gd name="connsiteX1" fmla="*/ 5713573 w 5713573"/>
              <a:gd name="connsiteY1" fmla="*/ 0 h 6857987"/>
              <a:gd name="connsiteX2" fmla="*/ 5713573 w 5713573"/>
              <a:gd name="connsiteY2" fmla="*/ 6857987 h 6857987"/>
              <a:gd name="connsiteX3" fmla="*/ 1138607 w 5713573"/>
              <a:gd name="connsiteY3" fmla="*/ 6857987 h 6857987"/>
              <a:gd name="connsiteX4" fmla="*/ 1042840 w 5713573"/>
              <a:gd name="connsiteY4" fmla="*/ 6660829 h 6857987"/>
              <a:gd name="connsiteX5" fmla="*/ 0 w 5713573"/>
              <a:gd name="connsiteY5" fmla="*/ 1225444 h 6857987"/>
              <a:gd name="connsiteX6" fmla="*/ 23578 w 5713573"/>
              <a:gd name="connsiteY6" fmla="*/ 351772 h 6857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3573" h="6857987">
                <a:moveTo>
                  <a:pt x="52271" y="0"/>
                </a:moveTo>
                <a:lnTo>
                  <a:pt x="5713573" y="0"/>
                </a:lnTo>
                <a:lnTo>
                  <a:pt x="5713573" y="6857987"/>
                </a:lnTo>
                <a:lnTo>
                  <a:pt x="1138607" y="6857987"/>
                </a:lnTo>
                <a:lnTo>
                  <a:pt x="1042840" y="6660829"/>
                </a:lnTo>
                <a:cubicBezTo>
                  <a:pt x="391356" y="5183757"/>
                  <a:pt x="0" y="3290116"/>
                  <a:pt x="0" y="1225444"/>
                </a:cubicBezTo>
                <a:cubicBezTo>
                  <a:pt x="0" y="930491"/>
                  <a:pt x="7987" y="639029"/>
                  <a:pt x="23578" y="351772"/>
                </a:cubicBezTo>
                <a:close/>
              </a:path>
            </a:pathLst>
          </a:custGeom>
          <a:solidFill>
            <a:srgbClr val="043B73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E9847D1-9844-4331-AEFB-68915D09FDA4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F68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203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DD1D80A9-C35F-41A1-B453-510BC6C2A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2D13B4E-5C33-405A-9F95-1C4849DFEA78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D62170B-ABCD-49B9-8ADB-C296F36AFB8E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655B8E9-D355-4F1C-8476-CBF2DE393150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5DF167E-A33E-4DAC-A514-904301C3FD41}"/>
              </a:ext>
            </a:extLst>
          </p:cNvPr>
          <p:cNvSpPr txBox="1"/>
          <p:nvPr/>
        </p:nvSpPr>
        <p:spPr>
          <a:xfrm>
            <a:off x="354100" y="342578"/>
            <a:ext cx="43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문제상황 및 분석 목표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0D62FD-2531-4096-A818-4EA8AE7692EA}"/>
              </a:ext>
            </a:extLst>
          </p:cNvPr>
          <p:cNvSpPr txBox="1"/>
          <p:nvPr/>
        </p:nvSpPr>
        <p:spPr>
          <a:xfrm>
            <a:off x="390466" y="842226"/>
            <a:ext cx="2259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방향 및 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15C7D-40C1-4DEE-A488-C0E580ED87DD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98FD1-A3FF-4238-ABCB-A817BF719EC3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이해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D9964-F66C-495F-9B9E-4349F30720BB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900D8-CB00-43D5-8220-9B1190637611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12A970-E13E-4697-9FED-E1046DD77FEF}"/>
              </a:ext>
            </a:extLst>
          </p:cNvPr>
          <p:cNvSpPr/>
          <p:nvPr/>
        </p:nvSpPr>
        <p:spPr>
          <a:xfrm>
            <a:off x="6093159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BA9FE3-A968-4043-8628-F691651AAF87}"/>
              </a:ext>
            </a:extLst>
          </p:cNvPr>
          <p:cNvSpPr txBox="1"/>
          <p:nvPr/>
        </p:nvSpPr>
        <p:spPr>
          <a:xfrm>
            <a:off x="1543264" y="5440621"/>
            <a:ext cx="9099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그러므로 데이터 분석 시 단순히 모델의 정확도를 높이는 것과 동시에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어떻게 하면 악의의 고객을 잘 분류하면서 선의의 고객에게 이익이 갈 수 </a:t>
            </a:r>
            <a:r>
              <a:rPr lang="ko-KR" altLang="en-US" sz="200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있는지에 포커스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맞추고 진행하였다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4" name="Picture 2" descr="부동산 사진, 이미지, 일러스트, 캘리그라피 - 크라우드픽">
            <a:extLst>
              <a:ext uri="{FF2B5EF4-FFF2-40B4-BE49-F238E27FC236}">
                <a16:creationId xmlns:a16="http://schemas.microsoft.com/office/drawing/2014/main" id="{AF85E189-5106-43CA-849E-2DA51E9D6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073" y="2800092"/>
            <a:ext cx="1929934" cy="192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1AD1EF83-8E1D-41AF-9AE3-3FB1B3176DB2}"/>
              </a:ext>
            </a:extLst>
          </p:cNvPr>
          <p:cNvSpPr/>
          <p:nvPr/>
        </p:nvSpPr>
        <p:spPr>
          <a:xfrm>
            <a:off x="5009456" y="2630844"/>
            <a:ext cx="2396834" cy="2340203"/>
          </a:xfrm>
          <a:prstGeom prst="ellipse">
            <a:avLst/>
          </a:prstGeom>
          <a:noFill/>
          <a:ln w="133350">
            <a:solidFill>
              <a:srgbClr val="F482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60C0E6-FD99-4AAE-B075-292A836FBCF8}"/>
              </a:ext>
            </a:extLst>
          </p:cNvPr>
          <p:cNvSpPr/>
          <p:nvPr/>
        </p:nvSpPr>
        <p:spPr>
          <a:xfrm>
            <a:off x="4823439" y="3437305"/>
            <a:ext cx="2674769" cy="852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B4D282-A309-42EA-BA67-0A3419A631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3F7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862" y="3177619"/>
            <a:ext cx="1356910" cy="13569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884AAF-9B0E-49BA-99C4-1388FC8E74DF}"/>
              </a:ext>
            </a:extLst>
          </p:cNvPr>
          <p:cNvSpPr txBox="1"/>
          <p:nvPr/>
        </p:nvSpPr>
        <p:spPr>
          <a:xfrm>
            <a:off x="8135137" y="4503118"/>
            <a:ext cx="628064" cy="332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616EE8-A39B-450E-92A9-446E3DAD313F}"/>
              </a:ext>
            </a:extLst>
          </p:cNvPr>
          <p:cNvSpPr txBox="1"/>
          <p:nvPr/>
        </p:nvSpPr>
        <p:spPr>
          <a:xfrm>
            <a:off x="3889277" y="4587786"/>
            <a:ext cx="532191" cy="332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기업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8D8C45-95B4-4CF2-A99E-AD1E25B8252B}"/>
              </a:ext>
            </a:extLst>
          </p:cNvPr>
          <p:cNvSpPr txBox="1"/>
          <p:nvPr/>
        </p:nvSpPr>
        <p:spPr>
          <a:xfrm>
            <a:off x="5663274" y="3453648"/>
            <a:ext cx="1176299" cy="6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482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상생</a:t>
            </a:r>
            <a:endParaRPr lang="en-US" altLang="ko-KR" sz="4000" dirty="0">
              <a:solidFill>
                <a:srgbClr val="F4822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59881C3-F95C-45C6-B2DD-C6345A0E2A72}"/>
              </a:ext>
            </a:extLst>
          </p:cNvPr>
          <p:cNvCxnSpPr>
            <a:cxnSpLocks/>
          </p:cNvCxnSpPr>
          <p:nvPr/>
        </p:nvCxnSpPr>
        <p:spPr>
          <a:xfrm>
            <a:off x="4985671" y="3130362"/>
            <a:ext cx="72297" cy="352705"/>
          </a:xfrm>
          <a:prstGeom prst="line">
            <a:avLst/>
          </a:prstGeom>
          <a:ln w="133350">
            <a:solidFill>
              <a:srgbClr val="F4822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5BCA352-C02C-435A-9B75-4DE2A65167AC}"/>
              </a:ext>
            </a:extLst>
          </p:cNvPr>
          <p:cNvCxnSpPr>
            <a:cxnSpLocks/>
          </p:cNvCxnSpPr>
          <p:nvPr/>
        </p:nvCxnSpPr>
        <p:spPr>
          <a:xfrm flipH="1">
            <a:off x="4981888" y="3383211"/>
            <a:ext cx="339030" cy="67383"/>
          </a:xfrm>
          <a:prstGeom prst="line">
            <a:avLst/>
          </a:prstGeom>
          <a:ln w="133350">
            <a:solidFill>
              <a:srgbClr val="F4822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9191A45-1F49-4EC8-85EE-549CA45F78D1}"/>
              </a:ext>
            </a:extLst>
          </p:cNvPr>
          <p:cNvCxnSpPr>
            <a:cxnSpLocks/>
          </p:cNvCxnSpPr>
          <p:nvPr/>
        </p:nvCxnSpPr>
        <p:spPr>
          <a:xfrm flipH="1">
            <a:off x="7011458" y="4290979"/>
            <a:ext cx="339030" cy="67383"/>
          </a:xfrm>
          <a:prstGeom prst="line">
            <a:avLst/>
          </a:prstGeom>
          <a:ln w="133350">
            <a:solidFill>
              <a:srgbClr val="F4822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F2A0E8B-5C1A-4D6C-9708-757237FEC0E5}"/>
              </a:ext>
            </a:extLst>
          </p:cNvPr>
          <p:cNvCxnSpPr>
            <a:cxnSpLocks/>
          </p:cNvCxnSpPr>
          <p:nvPr/>
        </p:nvCxnSpPr>
        <p:spPr>
          <a:xfrm>
            <a:off x="7288622" y="4232389"/>
            <a:ext cx="72297" cy="352705"/>
          </a:xfrm>
          <a:prstGeom prst="line">
            <a:avLst/>
          </a:prstGeom>
          <a:ln w="133350">
            <a:solidFill>
              <a:srgbClr val="F4822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E918CD7-CB08-4251-A321-258B44A03E0E}"/>
              </a:ext>
            </a:extLst>
          </p:cNvPr>
          <p:cNvSpPr txBox="1"/>
          <p:nvPr/>
        </p:nvSpPr>
        <p:spPr>
          <a:xfrm>
            <a:off x="1949773" y="1575886"/>
            <a:ext cx="8759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이 문제를 해결하는 것은 단기적으로는 회사의 손실을 줄이는 데 도움이 되지만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장기적으로는 고객의 이익으로 돌아갈 것이라 보았다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3257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77B28AA8-F7B7-4628-81E2-2BDD7A878A3E}"/>
              </a:ext>
            </a:extLst>
          </p:cNvPr>
          <p:cNvSpPr/>
          <p:nvPr/>
        </p:nvSpPr>
        <p:spPr>
          <a:xfrm>
            <a:off x="0" y="5984240"/>
            <a:ext cx="6532880" cy="873760"/>
          </a:xfrm>
          <a:prstGeom prst="triangle">
            <a:avLst>
              <a:gd name="adj" fmla="val 0"/>
            </a:avLst>
          </a:prstGeom>
          <a:solidFill>
            <a:srgbClr val="F68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8E43008E-3ECC-4E9E-B2E5-ECAA32A748B9}"/>
              </a:ext>
            </a:extLst>
          </p:cNvPr>
          <p:cNvSpPr/>
          <p:nvPr/>
        </p:nvSpPr>
        <p:spPr>
          <a:xfrm flipH="1">
            <a:off x="81280" y="5547360"/>
            <a:ext cx="12110720" cy="1310640"/>
          </a:xfrm>
          <a:prstGeom prst="triangle">
            <a:avLst>
              <a:gd name="adj" fmla="val 0"/>
            </a:avLst>
          </a:prstGeom>
          <a:solidFill>
            <a:srgbClr val="003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C53327-A5B0-4EEF-91CB-0107FD03874A}"/>
              </a:ext>
            </a:extLst>
          </p:cNvPr>
          <p:cNvSpPr/>
          <p:nvPr/>
        </p:nvSpPr>
        <p:spPr>
          <a:xfrm>
            <a:off x="5039360" y="4317105"/>
            <a:ext cx="7152640" cy="568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비즈니스 활용방안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E81EE-BA9B-4A20-8813-B1763C6E81C6}"/>
              </a:ext>
            </a:extLst>
          </p:cNvPr>
          <p:cNvSpPr/>
          <p:nvPr/>
        </p:nvSpPr>
        <p:spPr>
          <a:xfrm>
            <a:off x="5039360" y="3524625"/>
            <a:ext cx="7152640" cy="568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모델링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647AA7-65F3-47A3-952C-13D9B0F7DC94}"/>
              </a:ext>
            </a:extLst>
          </p:cNvPr>
          <p:cNvSpPr/>
          <p:nvPr/>
        </p:nvSpPr>
        <p:spPr>
          <a:xfrm>
            <a:off x="5039360" y="2732145"/>
            <a:ext cx="7152640" cy="568960"/>
          </a:xfrm>
          <a:prstGeom prst="rect">
            <a:avLst/>
          </a:prstGeom>
          <a:solidFill>
            <a:srgbClr val="F68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데이터 해석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FDAB50-5E5C-4D8C-BCB9-0BCB639AD833}"/>
              </a:ext>
            </a:extLst>
          </p:cNvPr>
          <p:cNvSpPr/>
          <p:nvPr/>
        </p:nvSpPr>
        <p:spPr>
          <a:xfrm>
            <a:off x="5039360" y="1939665"/>
            <a:ext cx="7152640" cy="568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서론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B651DC-A8FA-4043-90DC-9E85F84BB206}"/>
              </a:ext>
            </a:extLst>
          </p:cNvPr>
          <p:cNvSpPr txBox="1"/>
          <p:nvPr/>
        </p:nvSpPr>
        <p:spPr>
          <a:xfrm>
            <a:off x="3515360" y="2350371"/>
            <a:ext cx="13614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68121"/>
                </a:solidFill>
              </a:rPr>
              <a:t>2</a:t>
            </a:r>
            <a:endParaRPr lang="ko-KR" altLang="en-US" sz="20000" dirty="0">
              <a:solidFill>
                <a:srgbClr val="F6812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A02C4-84F2-4231-A927-5D9F15D5C89D}"/>
              </a:ext>
            </a:extLst>
          </p:cNvPr>
          <p:cNvSpPr txBox="1"/>
          <p:nvPr/>
        </p:nvSpPr>
        <p:spPr>
          <a:xfrm>
            <a:off x="2684930" y="4528848"/>
            <a:ext cx="122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6812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</a:t>
            </a:r>
            <a:endParaRPr lang="ko-KR" altLang="en-US" sz="2400" dirty="0">
              <a:solidFill>
                <a:srgbClr val="F6812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69B0159-D4C6-4D3A-B88E-FF064B254956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CC5032C-7F67-418C-8826-ABBF98D1A0E7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6574FB-BC51-4A2F-9DFD-03AA1F37F14D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D87EAE1-F835-4798-9B7E-4E81588389E9}"/>
              </a:ext>
            </a:extLst>
          </p:cNvPr>
          <p:cNvSpPr txBox="1"/>
          <p:nvPr/>
        </p:nvSpPr>
        <p:spPr>
          <a:xfrm>
            <a:off x="354100" y="342578"/>
            <a:ext cx="2185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이해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FE0A6-DB8E-444C-885F-54DBADA7DD61}"/>
              </a:ext>
            </a:extLst>
          </p:cNvPr>
          <p:cNvSpPr txBox="1"/>
          <p:nvPr/>
        </p:nvSpPr>
        <p:spPr>
          <a:xfrm>
            <a:off x="390466" y="842226"/>
            <a:ext cx="2952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변수 탐색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AF26EED-3A3A-4DD9-8121-C653A0D40745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id="{1F86ECEE-2EA8-4B1B-81A0-E1AA83EC1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4CCC90-3EDE-4B76-9F3D-CEDE4F8635F8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984B4E-A0BB-4210-BF11-EB7ED4A3A931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C85F48-C677-4B2B-AD9A-D7D8C2C21DF0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D702E9-CBC4-4D5E-BE61-E265E91132ED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F4AA1F-F19F-4EA5-80DE-7ADE911EACE7}"/>
              </a:ext>
            </a:extLst>
          </p:cNvPr>
          <p:cNvSpPr/>
          <p:nvPr/>
        </p:nvSpPr>
        <p:spPr>
          <a:xfrm>
            <a:off x="7356935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4A34C-54F0-4AA0-97D3-DAA9C8817E37}"/>
              </a:ext>
            </a:extLst>
          </p:cNvPr>
          <p:cNvSpPr txBox="1"/>
          <p:nvPr/>
        </p:nvSpPr>
        <p:spPr>
          <a:xfrm>
            <a:off x="486590" y="5000111"/>
            <a:ext cx="11172497" cy="109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회사와 고객 모두에게 이익이 돌아가기 위해서는 보험사기 등의 가능성이 높은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잘 분류해야 한다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>
              <a:lnSpc>
                <a:spcPct val="11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어떤 특성을 가질 때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카테고리로 분류되고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어떻게 하면 이러한 고객들을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정확하게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예측할 수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있을까에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주안점을 두고 데이터 해석 및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진행하였다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6CADF6-D109-46C6-82E2-7C4C5D5CA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9"/>
          <a:stretch/>
        </p:blipFill>
        <p:spPr>
          <a:xfrm>
            <a:off x="3615324" y="1765738"/>
            <a:ext cx="4961352" cy="30529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BA8969C-9C7D-48E7-AC54-65D1A86ED8B6}"/>
              </a:ext>
            </a:extLst>
          </p:cNvPr>
          <p:cNvSpPr/>
          <p:nvPr/>
        </p:nvSpPr>
        <p:spPr>
          <a:xfrm>
            <a:off x="6937569" y="1870842"/>
            <a:ext cx="1355094" cy="2622525"/>
          </a:xfrm>
          <a:prstGeom prst="rect">
            <a:avLst/>
          </a:prstGeom>
          <a:noFill/>
          <a:ln w="57150">
            <a:solidFill>
              <a:srgbClr val="F482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708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E60E4D76-B419-4A04-93F8-888D6B448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4760E3-11A8-433E-8F47-E023B5168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24" y="1548058"/>
            <a:ext cx="5429458" cy="31691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08A7F1-7851-49A4-B9F2-B941F38AE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930" y="1542097"/>
            <a:ext cx="5519838" cy="3194474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901AA82-4275-432A-B335-50E8D350F859}"/>
              </a:ext>
            </a:extLst>
          </p:cNvPr>
          <p:cNvCxnSpPr>
            <a:cxnSpLocks/>
          </p:cNvCxnSpPr>
          <p:nvPr/>
        </p:nvCxnSpPr>
        <p:spPr>
          <a:xfrm flipV="1">
            <a:off x="6985845" y="2041533"/>
            <a:ext cx="824235" cy="1462776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F0A40E8-1168-4969-8883-E5E156A81BD3}"/>
              </a:ext>
            </a:extLst>
          </p:cNvPr>
          <p:cNvCxnSpPr>
            <a:cxnSpLocks/>
          </p:cNvCxnSpPr>
          <p:nvPr/>
        </p:nvCxnSpPr>
        <p:spPr>
          <a:xfrm flipV="1">
            <a:off x="9578980" y="2472913"/>
            <a:ext cx="498956" cy="727381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C7B6233-F86A-42AB-B02F-9A8537D978A4}"/>
              </a:ext>
            </a:extLst>
          </p:cNvPr>
          <p:cNvCxnSpPr>
            <a:cxnSpLocks/>
          </p:cNvCxnSpPr>
          <p:nvPr/>
        </p:nvCxnSpPr>
        <p:spPr>
          <a:xfrm>
            <a:off x="8169127" y="2211095"/>
            <a:ext cx="824235" cy="928239"/>
          </a:xfrm>
          <a:prstGeom prst="straightConnector1">
            <a:avLst/>
          </a:prstGeom>
          <a:ln w="285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28DB109-0844-474E-9E2E-5D1619468095}"/>
              </a:ext>
            </a:extLst>
          </p:cNvPr>
          <p:cNvCxnSpPr>
            <a:cxnSpLocks/>
          </p:cNvCxnSpPr>
          <p:nvPr/>
        </p:nvCxnSpPr>
        <p:spPr>
          <a:xfrm>
            <a:off x="10283871" y="2555870"/>
            <a:ext cx="656871" cy="600017"/>
          </a:xfrm>
          <a:prstGeom prst="straightConnector1">
            <a:avLst/>
          </a:prstGeom>
          <a:ln w="285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FD337EF-8792-40A1-A63A-A0B8C609FA7B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ED4B625-3DC9-4BD4-A34B-4B43BB4F1EC2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A90486D-2B9A-46FA-9E71-3215A5C26B41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D1CD6B9-6F45-4475-B417-19B07D60D865}"/>
              </a:ext>
            </a:extLst>
          </p:cNvPr>
          <p:cNvSpPr txBox="1"/>
          <p:nvPr/>
        </p:nvSpPr>
        <p:spPr>
          <a:xfrm>
            <a:off x="354100" y="342578"/>
            <a:ext cx="107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EDA</a:t>
            </a:r>
            <a:endParaRPr lang="ko-KR" altLang="en-US" sz="3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EFCD29-8C02-4C8B-B274-1F1B4B6E156B}"/>
              </a:ext>
            </a:extLst>
          </p:cNvPr>
          <p:cNvSpPr txBox="1"/>
          <p:nvPr/>
        </p:nvSpPr>
        <p:spPr>
          <a:xfrm>
            <a:off x="390466" y="842226"/>
            <a:ext cx="2952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접수 월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(month)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5D9DFD-F27D-40AA-9E8B-28B4C83B9FE2}"/>
              </a:ext>
            </a:extLst>
          </p:cNvPr>
          <p:cNvSpPr txBox="1"/>
          <p:nvPr/>
        </p:nvSpPr>
        <p:spPr>
          <a:xfrm>
            <a:off x="797560" y="5057310"/>
            <a:ext cx="10596880" cy="1094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접수월에 따라 실사상태코드의 분포가 달라진다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조사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일년동안 상승과 하락을 반복했고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1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특히 자동지급의 비율은 매달 일정한 반면 심사와 조사의 비율은 서로 상반되는 추세를 보였다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</a:t>
            </a:r>
            <a:r>
              <a:rPr lang="ko-KR" altLang="en-US" sz="2000" dirty="0">
                <a:solidFill>
                  <a:srgbClr val="FFFFFF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보험금 청구 분류 결과에는 계절성이 중요하게 반영된다고 판단했다</a:t>
            </a:r>
            <a:r>
              <a:rPr lang="en-US" altLang="ko-KR" sz="2000" dirty="0">
                <a:solidFill>
                  <a:srgbClr val="FFFFFF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B54B68-7A67-40DD-AE85-4A57620A627F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560DCC-024E-4089-9F3B-C8CFB1E2D920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083F6-B90C-44F9-B924-7DA3F17502DB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B191CD-D54E-4D84-BAAE-908AC8FC097C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E3B14C-811E-4855-81F1-FEA3DCEAC5E7}"/>
              </a:ext>
            </a:extLst>
          </p:cNvPr>
          <p:cNvSpPr/>
          <p:nvPr/>
        </p:nvSpPr>
        <p:spPr>
          <a:xfrm>
            <a:off x="7356935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97950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E60E4D76-B419-4A04-93F8-888D6B448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D2FC037-B3DD-408A-AC77-585D30883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74" y="1485903"/>
            <a:ext cx="4691421" cy="31800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8A1345C-C0C6-43DB-9634-0C6D6770A8BC}"/>
              </a:ext>
            </a:extLst>
          </p:cNvPr>
          <p:cNvSpPr txBox="1"/>
          <p:nvPr/>
        </p:nvSpPr>
        <p:spPr>
          <a:xfrm>
            <a:off x="52755" y="6459001"/>
            <a:ext cx="84776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solidFill>
                  <a:srgbClr val="26374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ko-KR" altLang="en-US" sz="1000" dirty="0" err="1">
                <a:solidFill>
                  <a:srgbClr val="26374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고객연령대분포</a:t>
            </a:r>
            <a:r>
              <a:rPr lang="ko-KR" altLang="en-US" sz="1000" dirty="0">
                <a:solidFill>
                  <a:srgbClr val="26374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그래프에서 </a:t>
            </a:r>
            <a:r>
              <a:rPr lang="en-US" altLang="ko-KR" sz="1000" dirty="0">
                <a:solidFill>
                  <a:srgbClr val="26374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r>
              <a:rPr lang="ko-KR" altLang="en-US" sz="1000" dirty="0">
                <a:solidFill>
                  <a:srgbClr val="26374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표시한 항목은 고객나이구분코드 </a:t>
            </a:r>
            <a:r>
              <a:rPr lang="en-US" altLang="ko-KR" sz="1000" dirty="0">
                <a:solidFill>
                  <a:srgbClr val="26374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7, 9</a:t>
            </a:r>
            <a:r>
              <a:rPr lang="ko-KR" altLang="en-US" sz="1000" dirty="0">
                <a:solidFill>
                  <a:srgbClr val="26374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해당하는 것으로</a:t>
            </a:r>
            <a:r>
              <a:rPr lang="en-US" altLang="ko-KR" sz="1000" dirty="0">
                <a:solidFill>
                  <a:srgbClr val="26374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26374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코드로는 연령대 정보를 알 수 없기 때문에 </a:t>
            </a:r>
            <a:r>
              <a:rPr lang="en-US" altLang="ko-KR" sz="1000" dirty="0">
                <a:solidFill>
                  <a:srgbClr val="26374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r>
              <a:rPr lang="ko-KR" altLang="en-US" sz="1000" dirty="0">
                <a:solidFill>
                  <a:srgbClr val="26374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표시했음</a:t>
            </a:r>
            <a:r>
              <a:rPr lang="en-US" altLang="ko-KR" sz="1000" dirty="0">
                <a:solidFill>
                  <a:srgbClr val="26374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1CB636B-A738-473D-BF3F-FAF88112BD3C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B8AE917-1440-427C-AACF-96CD6989F559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7F0EC69-A4D5-4651-9B42-039B47F427EE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4282BB3-284A-41F7-987A-2286436F2D5F}"/>
              </a:ext>
            </a:extLst>
          </p:cNvPr>
          <p:cNvSpPr txBox="1"/>
          <p:nvPr/>
        </p:nvSpPr>
        <p:spPr>
          <a:xfrm>
            <a:off x="354100" y="342578"/>
            <a:ext cx="109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EDA</a:t>
            </a:r>
            <a:endParaRPr lang="ko-KR" altLang="en-US" sz="3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9F8501-237E-4AAD-9ECC-69DE025EC9CA}"/>
              </a:ext>
            </a:extLst>
          </p:cNvPr>
          <p:cNvSpPr txBox="1"/>
          <p:nvPr/>
        </p:nvSpPr>
        <p:spPr>
          <a:xfrm>
            <a:off x="390466" y="842226"/>
            <a:ext cx="2952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고객나이구분코드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DADB419-F033-4C1A-BF4A-6720518ED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94" y="1557023"/>
            <a:ext cx="5260486" cy="318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0AEE11-70F9-4482-95F8-B97D47E4AA93}"/>
              </a:ext>
            </a:extLst>
          </p:cNvPr>
          <p:cNvSpPr txBox="1"/>
          <p:nvPr/>
        </p:nvSpPr>
        <p:spPr>
          <a:xfrm>
            <a:off x="666749" y="5111746"/>
            <a:ext cx="10858501" cy="10944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ko-KR" altLang="en-US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 연령대는 </a:t>
            </a:r>
            <a:r>
              <a:rPr lang="en-US" altLang="ko-KR" sz="2000" dirty="0"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20~50</a:t>
            </a:r>
            <a:r>
              <a:rPr lang="ko-KR" altLang="en-US" sz="2000" dirty="0"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대가 대다수</a:t>
            </a:r>
            <a:r>
              <a:rPr lang="ko-KR" altLang="en-US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이며 </a:t>
            </a:r>
            <a:r>
              <a:rPr lang="en-US" altLang="ko-KR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60</a:t>
            </a:r>
            <a:r>
              <a:rPr lang="ko-KR" altLang="en-US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 이상이 가장 작은 비율을 보였다</a:t>
            </a:r>
            <a:r>
              <a:rPr lang="en-US" altLang="ko-KR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대체적으로 연령이 높아질수록 조사의 비율이 높아지나</a:t>
            </a:r>
            <a:r>
              <a:rPr lang="en-US" altLang="ko-KR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특이하게도 고객나이구분코드가 </a:t>
            </a:r>
            <a:r>
              <a:rPr lang="en-US" altLang="ko-KR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 조사 비율이 다른 고객나이구분코드에</a:t>
            </a:r>
            <a:endParaRPr lang="en-US" altLang="ko-KR" sz="2000" dirty="0">
              <a:highlight>
                <a:srgbClr val="FFFFFF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비해 압도적으로 높은 것을 볼 수 있다</a:t>
            </a:r>
            <a:r>
              <a:rPr lang="en-US" altLang="ko-KR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AF4AE-4D3F-4A6A-87B2-23913C01DA79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4DBB65-05C6-4710-B1F3-901F24176ED8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9BE482-A79F-411E-9390-8B8ABB709AE4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7C6D2-7731-4BD0-BAD4-9ED7B8D1E639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51EBAD-DBA9-4293-BE6C-B0CDA5DB4EF9}"/>
              </a:ext>
            </a:extLst>
          </p:cNvPr>
          <p:cNvSpPr/>
          <p:nvPr/>
        </p:nvSpPr>
        <p:spPr>
          <a:xfrm>
            <a:off x="7356935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7224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E60E4D76-B419-4A04-93F8-888D6B448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768DCA-A3D3-422F-9D13-5766DBB62058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DDEB55A-4258-4F5A-BDEA-C44DA5653237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CDA6509-A2E4-4013-936A-1BD9ADF0AE2A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8E2FEDC-3875-4EA4-9F36-234F1A6AD3A4}"/>
              </a:ext>
            </a:extLst>
          </p:cNvPr>
          <p:cNvSpPr txBox="1"/>
          <p:nvPr/>
        </p:nvSpPr>
        <p:spPr>
          <a:xfrm>
            <a:off x="354100" y="342578"/>
            <a:ext cx="109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EDA</a:t>
            </a:r>
            <a:endParaRPr lang="ko-KR" altLang="en-US" sz="3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1806BA-9DBD-47D3-AECE-2CFD10C3414F}"/>
              </a:ext>
            </a:extLst>
          </p:cNvPr>
          <p:cNvSpPr txBox="1"/>
          <p:nvPr/>
        </p:nvSpPr>
        <p:spPr>
          <a:xfrm>
            <a:off x="390466" y="842226"/>
            <a:ext cx="1357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데이터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3488AB9-506E-41E1-8895-93AA514447D9}"/>
              </a:ext>
            </a:extLst>
          </p:cNvPr>
          <p:cNvGrpSpPr/>
          <p:nvPr/>
        </p:nvGrpSpPr>
        <p:grpSpPr>
          <a:xfrm>
            <a:off x="674544" y="1617284"/>
            <a:ext cx="5242469" cy="2972644"/>
            <a:chOff x="4528727" y="3514878"/>
            <a:chExt cx="4130110" cy="2276939"/>
          </a:xfrm>
        </p:grpSpPr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90ABAE5F-F276-478D-AF83-114B300AF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8727" y="3514878"/>
              <a:ext cx="4130110" cy="227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767AE49-CBED-4CBF-94CB-3FDA0B96EDF9}"/>
                </a:ext>
              </a:extLst>
            </p:cNvPr>
            <p:cNvSpPr/>
            <p:nvPr/>
          </p:nvSpPr>
          <p:spPr>
            <a:xfrm>
              <a:off x="8219200" y="3682767"/>
              <a:ext cx="314761" cy="1865813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7FFE0A-86B5-45B3-8AF3-477ACF7A3289}"/>
              </a:ext>
            </a:extLst>
          </p:cNvPr>
          <p:cNvGrpSpPr/>
          <p:nvPr/>
        </p:nvGrpSpPr>
        <p:grpSpPr>
          <a:xfrm>
            <a:off x="6599107" y="1730213"/>
            <a:ext cx="4548907" cy="2859693"/>
            <a:chOff x="8861826" y="3586894"/>
            <a:chExt cx="3330174" cy="2169560"/>
          </a:xfrm>
        </p:grpSpPr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AFAF93AF-85B7-4184-AD17-931CE66B9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1826" y="3586894"/>
              <a:ext cx="3330174" cy="2169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2545ED2-D510-49A5-BDE4-416E15F33BD6}"/>
                </a:ext>
              </a:extLst>
            </p:cNvPr>
            <p:cNvSpPr/>
            <p:nvPr/>
          </p:nvSpPr>
          <p:spPr>
            <a:xfrm>
              <a:off x="11482080" y="3820979"/>
              <a:ext cx="284974" cy="1727601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146E2F-2A2F-4345-BAA8-B74E65CF1C80}"/>
              </a:ext>
            </a:extLst>
          </p:cNvPr>
          <p:cNvSpPr txBox="1"/>
          <p:nvPr/>
        </p:nvSpPr>
        <p:spPr>
          <a:xfrm>
            <a:off x="721360" y="5088142"/>
            <a:ext cx="1063752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보험료구간코드가</a:t>
            </a:r>
            <a:r>
              <a:rPr lang="en-US" altLang="ko-KR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99(unknown)</a:t>
            </a:r>
            <a:r>
              <a:rPr lang="ko-KR" altLang="en-US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가질 때 조사의 비율이 압도적으로 높은 것을 확인할 수 있었다</a:t>
            </a:r>
            <a:r>
              <a:rPr lang="en-US" altLang="ko-KR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dist"/>
            <a:r>
              <a:rPr lang="ko-KR" altLang="en-US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고객나이구분코드가 </a:t>
            </a:r>
            <a:r>
              <a:rPr lang="en-US" altLang="ko-KR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때도 조사의 비율이 매우 높았는데</a:t>
            </a:r>
            <a:r>
              <a:rPr lang="en-US" altLang="ko-KR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이를 통해 고객나이구분코드가 </a:t>
            </a:r>
            <a:r>
              <a:rPr lang="en-US" altLang="ko-KR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데이터와</a:t>
            </a:r>
            <a:endParaRPr lang="en-US" altLang="ko-KR" sz="2000" dirty="0">
              <a:highlight>
                <a:srgbClr val="FFFFFF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보험료구간코드가 </a:t>
            </a:r>
            <a:r>
              <a:rPr lang="en-US" altLang="ko-KR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99</a:t>
            </a:r>
            <a:r>
              <a:rPr lang="ko-KR" altLang="en-US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데이터가 관련이 있다고 판단하였다</a:t>
            </a:r>
            <a:r>
              <a:rPr lang="en-US" altLang="ko-KR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9FB73F-1655-4FC0-86DD-2A3FDACF848E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1D4C7-576C-4184-A963-3D43557A4865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C1BF0-DBB8-486E-994F-C54EC1CE6AC9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3E80E-8455-425B-97B8-472E0B1107DB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03EA54-C383-4DBA-8E85-DE65D481512B}"/>
              </a:ext>
            </a:extLst>
          </p:cNvPr>
          <p:cNvSpPr/>
          <p:nvPr/>
        </p:nvSpPr>
        <p:spPr>
          <a:xfrm>
            <a:off x="7356935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88776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E60E4D76-B419-4A04-93F8-888D6B448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3E40A0D-FA24-424D-B123-027FBCA06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66" y="1894973"/>
            <a:ext cx="5193108" cy="393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A1F19D-69B2-4F63-87C1-0C98504DC457}"/>
              </a:ext>
            </a:extLst>
          </p:cNvPr>
          <p:cNvSpPr/>
          <p:nvPr/>
        </p:nvSpPr>
        <p:spPr>
          <a:xfrm>
            <a:off x="5881825" y="2567719"/>
            <a:ext cx="6023304" cy="2448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보험료구간코드가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99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데이터는 대부분 고객나이구분코드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속했다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just">
              <a:lnSpc>
                <a:spcPct val="11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마찬가지로 고객나이구분코드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속하는 고객의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99%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보험료구간코드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99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해당됐다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just">
              <a:lnSpc>
                <a:spcPct val="11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dist">
              <a:lnSpc>
                <a:spcPct val="11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고객나이구분코드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데이터도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unknown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값일 것이라 </a:t>
            </a:r>
            <a:endParaRPr lang="en-US" altLang="ko-KR" sz="2000" dirty="0">
              <a:solidFill>
                <a:schemeClr val="bg1"/>
              </a:solidFill>
              <a:highlight>
                <a:srgbClr val="003F7E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0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예측했다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DB501F0-5AA4-41FE-BABB-5FD0E23A293F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4E89ECA-6846-4C1F-9CA0-581DB2A80DD8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DF8386-021C-4A3C-B657-6CA1237A74A5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DC5AE59-66AB-42DD-BA2F-691B4A43AB2A}"/>
              </a:ext>
            </a:extLst>
          </p:cNvPr>
          <p:cNvSpPr txBox="1"/>
          <p:nvPr/>
        </p:nvSpPr>
        <p:spPr>
          <a:xfrm>
            <a:off x="354100" y="342578"/>
            <a:ext cx="109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EDA</a:t>
            </a:r>
            <a:endParaRPr lang="ko-KR" altLang="en-US" sz="3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52505D-B841-4464-8122-4210BEBFC24B}"/>
              </a:ext>
            </a:extLst>
          </p:cNvPr>
          <p:cNvSpPr txBox="1"/>
          <p:nvPr/>
        </p:nvSpPr>
        <p:spPr>
          <a:xfrm>
            <a:off x="390466" y="842226"/>
            <a:ext cx="1357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C5F67-6D73-4AAF-9D4C-38AC1647E695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500A1-EF33-4F1C-A9A1-F357C6ADF22D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1966B-376C-47EF-A55F-37C72AC06821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D6677-1E2D-4B01-BF02-C6BFF19721B7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410653-B71F-415A-A286-633E299645D4}"/>
              </a:ext>
            </a:extLst>
          </p:cNvPr>
          <p:cNvSpPr/>
          <p:nvPr/>
        </p:nvSpPr>
        <p:spPr>
          <a:xfrm>
            <a:off x="7356935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10782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E60E4D76-B419-4A04-93F8-888D6B448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D07E42D-9648-4628-8732-6442F5CFD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073" y="1532399"/>
            <a:ext cx="4628575" cy="307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E04DC17-3420-43E6-BB2F-243829CA5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83" y="1454182"/>
            <a:ext cx="4628575" cy="315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FE1254E-AB6D-4ED8-8366-B053D355E72A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1161FD3-A662-42EF-8379-45B62D37519E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1393A5A-9B84-438D-B991-6638AE30844B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BB3721A-98A7-4A67-90C3-51EB488C0033}"/>
              </a:ext>
            </a:extLst>
          </p:cNvPr>
          <p:cNvSpPr txBox="1"/>
          <p:nvPr/>
        </p:nvSpPr>
        <p:spPr>
          <a:xfrm>
            <a:off x="354100" y="342578"/>
            <a:ext cx="109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EDA</a:t>
            </a:r>
            <a:endParaRPr lang="ko-KR" altLang="en-US" sz="3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5027AA-A249-4AFD-9DA0-E23C1AC3A19C}"/>
              </a:ext>
            </a:extLst>
          </p:cNvPr>
          <p:cNvSpPr txBox="1"/>
          <p:nvPr/>
        </p:nvSpPr>
        <p:spPr>
          <a:xfrm>
            <a:off x="390465" y="842226"/>
            <a:ext cx="275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질병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치료행위구분코드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834C0-AF62-47F6-B8C8-CF45CD000F13}"/>
              </a:ext>
            </a:extLst>
          </p:cNvPr>
          <p:cNvSpPr txBox="1"/>
          <p:nvPr/>
        </p:nvSpPr>
        <p:spPr>
          <a:xfrm>
            <a:off x="1386741" y="5083128"/>
            <a:ext cx="968666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대부분의 보험금 청구 고객은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입원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(2),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수술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(8),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입원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수술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(10)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치료를 받고 보험금을 청구했다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dist"/>
            <a:r>
              <a:rPr lang="ko-KR" alt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치료행위코드별</a:t>
            </a:r>
            <a:r>
              <a:rPr lang="ko-KR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실사상태코드 분포를 확인해본 결과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진단행위가 포함될 경우 조사 비율이 높았다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</a:t>
            </a:r>
            <a:r>
              <a:rPr lang="ko-KR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dist"/>
            <a:r>
              <a:rPr lang="ko-KR" altLang="en-US" sz="2000" dirty="0">
                <a:solidFill>
                  <a:srgbClr val="000000"/>
                </a:solidFill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어떤 치료행위를 </a:t>
            </a:r>
            <a:r>
              <a:rPr lang="ko-KR" altLang="en-US" sz="2000" dirty="0" err="1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시행했냐에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따라서 실사상태코드의 분포가 달라진다</a:t>
            </a:r>
            <a:r>
              <a:rPr lang="ko-KR" altLang="en-US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 판단되었다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2000" dirty="0"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2000" dirty="0">
              <a:highlight>
                <a:srgbClr val="FFFFFF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F73F1-5F39-484B-9395-09F8C27C5029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4B996-365E-4B40-B6B3-5086B201963E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3D460-E31A-4CA5-9B0F-0C5E93B16CDE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2A18A-E7DB-4ECA-AE0B-04C70DD610A9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E2F413-9C8E-47EF-B8C1-8233BC362CFD}"/>
              </a:ext>
            </a:extLst>
          </p:cNvPr>
          <p:cNvSpPr/>
          <p:nvPr/>
        </p:nvSpPr>
        <p:spPr>
          <a:xfrm>
            <a:off x="7356935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49252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E60E4D76-B419-4A04-93F8-888D6B448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67214A6-5D90-486A-9EB8-570EDF91A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75" y="1835276"/>
            <a:ext cx="3755838" cy="266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0356D5B-353D-4749-8C28-EBB1DB7B5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856" y="1812962"/>
            <a:ext cx="3597512" cy="264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05415BE-DCE1-4499-A045-7394BD4E6867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D62AB3C-D06B-4AEF-9D35-2BE136CA23A1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CD70795-7655-46AC-9AC1-85B9423AE22D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8D41C72-439D-42FE-95EB-AB89632EC92C}"/>
              </a:ext>
            </a:extLst>
          </p:cNvPr>
          <p:cNvSpPr txBox="1"/>
          <p:nvPr/>
        </p:nvSpPr>
        <p:spPr>
          <a:xfrm>
            <a:off x="354100" y="342578"/>
            <a:ext cx="109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EDA</a:t>
            </a:r>
            <a:endParaRPr lang="ko-KR" altLang="en-US" sz="3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F17E35-F81E-41E4-B5AD-6F123BC9127F}"/>
              </a:ext>
            </a:extLst>
          </p:cNvPr>
          <p:cNvSpPr txBox="1"/>
          <p:nvPr/>
        </p:nvSpPr>
        <p:spPr>
          <a:xfrm>
            <a:off x="390465" y="842226"/>
            <a:ext cx="3870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보험사기이력고객여부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97A70-5364-445F-B830-9B37DDB1F3BC}"/>
              </a:ext>
            </a:extLst>
          </p:cNvPr>
          <p:cNvSpPr txBox="1"/>
          <p:nvPr/>
        </p:nvSpPr>
        <p:spPr>
          <a:xfrm>
            <a:off x="2007799" y="5022724"/>
            <a:ext cx="8176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보험사기이력이 있는 고객의 비율은 매우 낮다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그러나 보험사기 이력이 있을 경우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그렇지 않을 때와 비교해 조사의 비율이 매우 높았다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</a:t>
            </a:r>
            <a:r>
              <a:rPr lang="ko-KR" altLang="en-US" sz="2000" dirty="0">
                <a:solidFill>
                  <a:srgbClr val="FFFFFF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보험사기이력이 실사상태코드에 영향을 미친다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 예상할 수 있다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7380AE-A2F5-4679-8FB8-0AD494C835A9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D61A7-9940-4C7D-ABA0-98CCC35BD8B4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E8555-0A7E-4245-BB92-C9343651168F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B67606-1EA1-402F-A1E1-06925D492A31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31B98E-3333-49B4-B9CD-B56794A261CE}"/>
              </a:ext>
            </a:extLst>
          </p:cNvPr>
          <p:cNvSpPr/>
          <p:nvPr/>
        </p:nvSpPr>
        <p:spPr>
          <a:xfrm>
            <a:off x="7356935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0568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E60E4D76-B419-4A04-93F8-888D6B448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05415BE-DCE1-4499-A045-7394BD4E6867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D62AB3C-D06B-4AEF-9D35-2BE136CA23A1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CD70795-7655-46AC-9AC1-85B9423AE22D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8D41C72-439D-42FE-95EB-AB89632EC92C}"/>
              </a:ext>
            </a:extLst>
          </p:cNvPr>
          <p:cNvSpPr txBox="1"/>
          <p:nvPr/>
        </p:nvSpPr>
        <p:spPr>
          <a:xfrm>
            <a:off x="354100" y="342578"/>
            <a:ext cx="109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EDA</a:t>
            </a:r>
            <a:endParaRPr lang="ko-KR" altLang="en-US" sz="3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F17E35-F81E-41E4-B5AD-6F123BC9127F}"/>
              </a:ext>
            </a:extLst>
          </p:cNvPr>
          <p:cNvSpPr txBox="1"/>
          <p:nvPr/>
        </p:nvSpPr>
        <p:spPr>
          <a:xfrm>
            <a:off x="390466" y="842226"/>
            <a:ext cx="1638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보험사기이력고객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7380AE-A2F5-4679-8FB8-0AD494C835A9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D61A7-9940-4C7D-ABA0-98CCC35BD8B4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E8555-0A7E-4245-BB92-C9343651168F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B67606-1EA1-402F-A1E1-06925D492A31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31B98E-3333-49B4-B9CD-B56794A261CE}"/>
              </a:ext>
            </a:extLst>
          </p:cNvPr>
          <p:cNvSpPr/>
          <p:nvPr/>
        </p:nvSpPr>
        <p:spPr>
          <a:xfrm>
            <a:off x="7356935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049A4B12-F5F6-4764-A8B2-69845D91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80" y="1723399"/>
            <a:ext cx="5040264" cy="277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6DB3530-8AD6-4BFF-9509-689A198CA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691" y="1770239"/>
            <a:ext cx="5040265" cy="280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E1554A-77FB-485C-83DC-D9F7073899B8}"/>
              </a:ext>
            </a:extLst>
          </p:cNvPr>
          <p:cNvSpPr txBox="1"/>
          <p:nvPr/>
        </p:nvSpPr>
        <p:spPr>
          <a:xfrm>
            <a:off x="1262610" y="5186597"/>
            <a:ext cx="97759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보험사기이력이 있는 고객의 경우 청구 질병 및 치료행위 등에서 일반 고객과는 다른 분포를 보였다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dist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ex)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보험사기 이력이 있을 때 관절염 청구 비율이 매우 높았으며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입원 치료만 받은 비율은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87.4%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달했음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8484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CDD2797-B34C-462C-B071-0E7ECA898A55}"/>
              </a:ext>
            </a:extLst>
          </p:cNvPr>
          <p:cNvSpPr/>
          <p:nvPr/>
        </p:nvSpPr>
        <p:spPr>
          <a:xfrm>
            <a:off x="1950720" y="4959635"/>
            <a:ext cx="1320800" cy="1259825"/>
          </a:xfrm>
          <a:prstGeom prst="ellipse">
            <a:avLst/>
          </a:prstGeom>
          <a:solidFill>
            <a:srgbClr val="F68121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ACF87C3-C6CA-40DA-B345-F3CEC3B4A53A}"/>
              </a:ext>
            </a:extLst>
          </p:cNvPr>
          <p:cNvSpPr/>
          <p:nvPr/>
        </p:nvSpPr>
        <p:spPr>
          <a:xfrm>
            <a:off x="1950720" y="3257877"/>
            <a:ext cx="1320800" cy="1259825"/>
          </a:xfrm>
          <a:prstGeom prst="ellipse">
            <a:avLst/>
          </a:prstGeom>
          <a:solidFill>
            <a:srgbClr val="F68121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02BAA32-61D2-48F2-A260-8475FB4AFABD}"/>
              </a:ext>
            </a:extLst>
          </p:cNvPr>
          <p:cNvSpPr/>
          <p:nvPr/>
        </p:nvSpPr>
        <p:spPr>
          <a:xfrm>
            <a:off x="1950720" y="1622226"/>
            <a:ext cx="1320800" cy="1259825"/>
          </a:xfrm>
          <a:prstGeom prst="ellipse">
            <a:avLst/>
          </a:prstGeom>
          <a:solidFill>
            <a:srgbClr val="F68121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A92A02A-F243-4131-B01A-47284F0BB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E9B855-CD2A-499F-BC8C-BB32BA1B416E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32E85A-534B-4CD9-9EAA-76659D5DEDC0}"/>
              </a:ext>
            </a:extLst>
          </p:cNvPr>
          <p:cNvSpPr txBox="1"/>
          <p:nvPr/>
        </p:nvSpPr>
        <p:spPr>
          <a:xfrm>
            <a:off x="3862649" y="1655069"/>
            <a:ext cx="3180080" cy="73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성명 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최홍혁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 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고려대학교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F6DA9B-9386-453F-90E1-2B6F698457F6}"/>
              </a:ext>
            </a:extLst>
          </p:cNvPr>
          <p:cNvSpPr txBox="1"/>
          <p:nvPr/>
        </p:nvSpPr>
        <p:spPr>
          <a:xfrm>
            <a:off x="6412930" y="1655069"/>
            <a:ext cx="3180080" cy="73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학년 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: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통계학과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DBF564-2008-4761-A512-CCED04453A26}"/>
              </a:ext>
            </a:extLst>
          </p:cNvPr>
          <p:cNvSpPr txBox="1"/>
          <p:nvPr/>
        </p:nvSpPr>
        <p:spPr>
          <a:xfrm>
            <a:off x="3862649" y="3278860"/>
            <a:ext cx="3180080" cy="73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성명 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서정민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 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숭실대학교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2BCDA1-159C-42AA-9CCB-290FA36DB360}"/>
              </a:ext>
            </a:extLst>
          </p:cNvPr>
          <p:cNvSpPr txBox="1"/>
          <p:nvPr/>
        </p:nvSpPr>
        <p:spPr>
          <a:xfrm>
            <a:off x="6412930" y="3278860"/>
            <a:ext cx="3180080" cy="73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학년 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: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산업정보시스템공학과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272DE8-ABFC-48BE-89CB-0C1AC0AC09B4}"/>
              </a:ext>
            </a:extLst>
          </p:cNvPr>
          <p:cNvSpPr txBox="1"/>
          <p:nvPr/>
        </p:nvSpPr>
        <p:spPr>
          <a:xfrm>
            <a:off x="3862649" y="4995549"/>
            <a:ext cx="3180080" cy="73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성명 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이혜원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 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고려대학교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BCDFC3-848D-4852-A5BF-CFFEA0F96B14}"/>
              </a:ext>
            </a:extLst>
          </p:cNvPr>
          <p:cNvSpPr txBox="1"/>
          <p:nvPr/>
        </p:nvSpPr>
        <p:spPr>
          <a:xfrm>
            <a:off x="6412930" y="4995549"/>
            <a:ext cx="318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학년 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석사과정</a:t>
            </a: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: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통계학과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27C0604-FB4A-4BBE-BB88-9F1C15FC1C60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57A255F-D72B-46B6-B756-C56F00B48EB3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9CE8080-2A4D-47F9-8680-1DC7FF75D8FD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DCAC447-1858-4D00-A5CD-8769AE2C3FE2}"/>
              </a:ext>
            </a:extLst>
          </p:cNvPr>
          <p:cNvSpPr txBox="1"/>
          <p:nvPr/>
        </p:nvSpPr>
        <p:spPr>
          <a:xfrm>
            <a:off x="309186" y="498277"/>
            <a:ext cx="1641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팀 소개</a:t>
            </a:r>
          </a:p>
        </p:txBody>
      </p:sp>
      <p:pic>
        <p:nvPicPr>
          <p:cNvPr id="26" name="그림 25" descr="사람, 남자, 쥐고있는, 서있는이(가) 표시된 사진&#10;&#10;자동 생성된 설명">
            <a:extLst>
              <a:ext uri="{FF2B5EF4-FFF2-40B4-BE49-F238E27FC236}">
                <a16:creationId xmlns:a16="http://schemas.microsoft.com/office/drawing/2014/main" id="{EC85D014-A9C9-4BFA-9428-10067F252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92" b="94280" l="1130" r="95763">
                        <a14:foregroundMark x1="37288" y1="13136" x2="67514" y2="13347"/>
                        <a14:foregroundMark x1="40960" y1="11017" x2="40960" y2="11017"/>
                        <a14:foregroundMark x1="42090" y1="8898" x2="42090" y2="8898"/>
                        <a14:foregroundMark x1="63559" y1="81568" x2="63559" y2="81568"/>
                        <a14:foregroundMark x1="71469" y1="80932" x2="53107" y2="83475"/>
                        <a14:foregroundMark x1="74859" y1="77754" x2="44915" y2="83263"/>
                        <a14:foregroundMark x1="72881" y1="77331" x2="28814" y2="83686"/>
                        <a14:foregroundMark x1="28814" y1="83686" x2="23446" y2="78814"/>
                        <a14:foregroundMark x1="35876" y1="77119" x2="27401" y2="69915"/>
                        <a14:foregroundMark x1="26554" y1="69915" x2="9605" y2="76059"/>
                        <a14:foregroundMark x1="23164" y1="76059" x2="6497" y2="75847"/>
                        <a14:foregroundMark x1="9322" y1="78814" x2="66102" y2="84110"/>
                        <a14:foregroundMark x1="78249" y1="82627" x2="34463" y2="89831"/>
                        <a14:foregroundMark x1="34463" y1="89831" x2="33051" y2="88983"/>
                        <a14:foregroundMark x1="61582" y1="81356" x2="81638" y2="80508"/>
                        <a14:foregroundMark x1="77684" y1="75847" x2="92655" y2="78178"/>
                        <a14:foregroundMark x1="93785" y1="77119" x2="61582" y2="87924"/>
                        <a14:foregroundMark x1="96045" y1="79237" x2="55367" y2="92797"/>
                        <a14:foregroundMark x1="55367" y1="92797" x2="6215" y2="77119"/>
                        <a14:foregroundMark x1="11017" y1="79025" x2="59040" y2="87500"/>
                        <a14:foregroundMark x1="59040" y1="87500" x2="92655" y2="79873"/>
                        <a14:foregroundMark x1="95763" y1="79449" x2="54802" y2="91949"/>
                        <a14:foregroundMark x1="54802" y1="91949" x2="46610" y2="92161"/>
                        <a14:foregroundMark x1="93785" y1="79025" x2="65819" y2="91737"/>
                        <a14:foregroundMark x1="92655" y1="81992" x2="63559" y2="90890"/>
                        <a14:foregroundMark x1="90960" y1="82415" x2="67514" y2="93644"/>
                        <a14:foregroundMark x1="83898" y1="87924" x2="39548" y2="91314"/>
                        <a14:foregroundMark x1="39548" y1="91314" x2="31921" y2="87288"/>
                        <a14:foregroundMark x1="44915" y1="93644" x2="16949" y2="82203"/>
                        <a14:foregroundMark x1="49153" y1="94068" x2="7062" y2="81992"/>
                        <a14:foregroundMark x1="7062" y1="81992" x2="6780" y2="81568"/>
                        <a14:foregroundMark x1="38983" y1="92797" x2="11017" y2="81992"/>
                        <a14:foregroundMark x1="40395" y1="94280" x2="1412" y2="76059"/>
                        <a14:foregroundMark x1="34746" y1="90678" x2="15254" y2="86864"/>
                        <a14:foregroundMark x1="59887" y1="6992" x2="56497" y2="6992"/>
                        <a14:foregroundMark x1="26271" y1="89407" x2="33333" y2="91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15" b="9923"/>
          <a:stretch>
            <a:fillRect/>
          </a:stretch>
        </p:blipFill>
        <p:spPr>
          <a:xfrm>
            <a:off x="2073473" y="3305668"/>
            <a:ext cx="1078992" cy="1206486"/>
          </a:xfrm>
          <a:custGeom>
            <a:avLst/>
            <a:gdLst>
              <a:gd name="connsiteX0" fmla="*/ 539496 w 1078992"/>
              <a:gd name="connsiteY0" fmla="*/ 0 h 1206486"/>
              <a:gd name="connsiteX1" fmla="*/ 1006469 w 1078992"/>
              <a:gd name="connsiteY1" fmla="*/ 184498 h 1206486"/>
              <a:gd name="connsiteX2" fmla="*/ 1078992 w 1078992"/>
              <a:gd name="connsiteY2" fmla="*/ 268338 h 1206486"/>
              <a:gd name="connsiteX3" fmla="*/ 1078992 w 1078992"/>
              <a:gd name="connsiteY3" fmla="*/ 938148 h 1206486"/>
              <a:gd name="connsiteX4" fmla="*/ 1006469 w 1078992"/>
              <a:gd name="connsiteY4" fmla="*/ 1021989 h 1206486"/>
              <a:gd name="connsiteX5" fmla="*/ 539496 w 1078992"/>
              <a:gd name="connsiteY5" fmla="*/ 1206486 h 1206486"/>
              <a:gd name="connsiteX6" fmla="*/ 72523 w 1078992"/>
              <a:gd name="connsiteY6" fmla="*/ 1021989 h 1206486"/>
              <a:gd name="connsiteX7" fmla="*/ 0 w 1078992"/>
              <a:gd name="connsiteY7" fmla="*/ 938148 h 1206486"/>
              <a:gd name="connsiteX8" fmla="*/ 0 w 1078992"/>
              <a:gd name="connsiteY8" fmla="*/ 268338 h 1206486"/>
              <a:gd name="connsiteX9" fmla="*/ 72523 w 1078992"/>
              <a:gd name="connsiteY9" fmla="*/ 184498 h 1206486"/>
              <a:gd name="connsiteX10" fmla="*/ 539496 w 1078992"/>
              <a:gd name="connsiteY10" fmla="*/ 0 h 120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8992" h="1206486">
                <a:moveTo>
                  <a:pt x="539496" y="0"/>
                </a:moveTo>
                <a:cubicBezTo>
                  <a:pt x="721861" y="0"/>
                  <a:pt x="886961" y="70506"/>
                  <a:pt x="1006469" y="184498"/>
                </a:cubicBezTo>
                <a:lnTo>
                  <a:pt x="1078992" y="268338"/>
                </a:lnTo>
                <a:lnTo>
                  <a:pt x="1078992" y="938148"/>
                </a:lnTo>
                <a:lnTo>
                  <a:pt x="1006469" y="1021989"/>
                </a:lnTo>
                <a:cubicBezTo>
                  <a:pt x="886961" y="1135981"/>
                  <a:pt x="721861" y="1206486"/>
                  <a:pt x="539496" y="1206486"/>
                </a:cubicBezTo>
                <a:cubicBezTo>
                  <a:pt x="357132" y="1206486"/>
                  <a:pt x="192032" y="1135981"/>
                  <a:pt x="72523" y="1021989"/>
                </a:cubicBezTo>
                <a:lnTo>
                  <a:pt x="0" y="938148"/>
                </a:lnTo>
                <a:lnTo>
                  <a:pt x="0" y="268338"/>
                </a:lnTo>
                <a:lnTo>
                  <a:pt x="72523" y="184498"/>
                </a:lnTo>
                <a:cubicBezTo>
                  <a:pt x="192032" y="70506"/>
                  <a:pt x="357132" y="0"/>
                  <a:pt x="539496" y="0"/>
                </a:cubicBezTo>
                <a:close/>
              </a:path>
            </a:pathLst>
          </a:custGeom>
        </p:spPr>
      </p:pic>
      <p:pic>
        <p:nvPicPr>
          <p:cNvPr id="27" name="그림 26" descr="사람, 의류, 실내, 가장이(가) 표시된 사진&#10;&#10;자동 생성된 설명">
            <a:extLst>
              <a:ext uri="{FF2B5EF4-FFF2-40B4-BE49-F238E27FC236}">
                <a16:creationId xmlns:a16="http://schemas.microsoft.com/office/drawing/2014/main" id="{9FD956FD-FCC4-4A20-9912-5BE0045E7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71" b="92059" l="2353" r="98039">
                        <a14:foregroundMark x1="38431" y1="13824" x2="38431" y2="13824"/>
                        <a14:foregroundMark x1="49804" y1="11176" x2="49804" y2="11176"/>
                        <a14:foregroundMark x1="44706" y1="13235" x2="44706" y2="13235"/>
                        <a14:foregroundMark x1="38824" y1="18824" x2="38824" y2="18824"/>
                        <a14:foregroundMark x1="49804" y1="6471" x2="49804" y2="6471"/>
                        <a14:foregroundMark x1="47059" y1="6471" x2="47059" y2="6471"/>
                        <a14:foregroundMark x1="44706" y1="7647" x2="44706" y2="7647"/>
                        <a14:foregroundMark x1="22353" y1="76471" x2="22353" y2="76471"/>
                        <a14:foregroundMark x1="22353" y1="76471" x2="22353" y2="76471"/>
                        <a14:foregroundMark x1="15686" y1="74412" x2="15686" y2="74412"/>
                        <a14:foregroundMark x1="15686" y1="74412" x2="15686" y2="74412"/>
                        <a14:foregroundMark x1="24314" y1="71176" x2="24314" y2="71176"/>
                        <a14:foregroundMark x1="24314" y1="71176" x2="24314" y2="71176"/>
                        <a14:foregroundMark x1="16863" y1="71765" x2="16863" y2="71765"/>
                        <a14:foregroundMark x1="20000" y1="73235" x2="20000" y2="73235"/>
                        <a14:foregroundMark x1="15294" y1="80294" x2="15294" y2="80294"/>
                        <a14:foregroundMark x1="12941" y1="79412" x2="12941" y2="79412"/>
                        <a14:foregroundMark x1="7451" y1="77059" x2="7451" y2="77059"/>
                        <a14:foregroundMark x1="3922" y1="72647" x2="3922" y2="72647"/>
                        <a14:foregroundMark x1="3922" y1="74118" x2="3922" y2="74118"/>
                        <a14:foregroundMark x1="2745" y1="73824" x2="2745" y2="73824"/>
                        <a14:foregroundMark x1="17255" y1="82647" x2="17255" y2="82647"/>
                        <a14:foregroundMark x1="21176" y1="84412" x2="21176" y2="84412"/>
                        <a14:foregroundMark x1="25098" y1="85588" x2="25098" y2="85588"/>
                        <a14:foregroundMark x1="30196" y1="88529" x2="30196" y2="88529"/>
                        <a14:foregroundMark x1="25098" y1="90588" x2="25098" y2="90588"/>
                        <a14:foregroundMark x1="27059" y1="85882" x2="27059" y2="85882"/>
                        <a14:foregroundMark x1="23529" y1="85882" x2="23529" y2="85882"/>
                        <a14:foregroundMark x1="31373" y1="89118" x2="31373" y2="89118"/>
                        <a14:foregroundMark x1="34118" y1="89412" x2="34118" y2="89412"/>
                        <a14:foregroundMark x1="71373" y1="77941" x2="71373" y2="77941"/>
                        <a14:foregroundMark x1="76471" y1="81176" x2="76471" y2="81176"/>
                        <a14:foregroundMark x1="77255" y1="72647" x2="77255" y2="72647"/>
                        <a14:foregroundMark x1="87059" y1="78529" x2="87059" y2="78529"/>
                        <a14:foregroundMark x1="79608" y1="85294" x2="79608" y2="85294"/>
                        <a14:foregroundMark x1="68235" y1="90294" x2="68235" y2="90294"/>
                        <a14:foregroundMark x1="70588" y1="87647" x2="70588" y2="87647"/>
                        <a14:foregroundMark x1="87843" y1="84706" x2="87843" y2="84706"/>
                        <a14:foregroundMark x1="93333" y1="78235" x2="93333" y2="78235"/>
                        <a14:foregroundMark x1="89804" y1="77059" x2="89804" y2="77059"/>
                        <a14:foregroundMark x1="98039" y1="75294" x2="98039" y2="75294"/>
                        <a14:foregroundMark x1="98431" y1="73235" x2="98431" y2="73235"/>
                        <a14:foregroundMark x1="78039" y1="87059" x2="78039" y2="87059"/>
                        <a14:foregroundMark x1="72549" y1="89706" x2="72549" y2="89706"/>
                        <a14:foregroundMark x1="65882" y1="92059" x2="65882" y2="92059"/>
                        <a14:foregroundMark x1="46667" y1="84706" x2="46667" y2="84706"/>
                        <a14:foregroundMark x1="45882" y1="82353" x2="45882" y2="82353"/>
                        <a14:foregroundMark x1="43137" y1="79706" x2="43137" y2="79706"/>
                        <a14:foregroundMark x1="41176" y1="77353" x2="41176" y2="77353"/>
                        <a14:foregroundMark x1="38824" y1="75588" x2="38824" y2="75588"/>
                        <a14:foregroundMark x1="37255" y1="73235" x2="49804" y2="82647"/>
                        <a14:foregroundMark x1="39608" y1="75882" x2="46275" y2="83529"/>
                        <a14:foregroundMark x1="57647" y1="77353" x2="63529" y2="72353"/>
                        <a14:foregroundMark x1="67451" y1="73824" x2="63529" y2="79706"/>
                        <a14:foregroundMark x1="65882" y1="84412" x2="58824" y2="85882"/>
                        <a14:foregroundMark x1="61176" y1="89118" x2="58824" y2="88235"/>
                        <a14:foregroundMark x1="60392" y1="90882" x2="39608" y2="79412"/>
                        <a14:foregroundMark x1="36863" y1="92059" x2="4706" y2="80294"/>
                        <a14:foregroundMark x1="64706" y1="90882" x2="39216" y2="91765"/>
                        <a14:foregroundMark x1="23922" y1="89118" x2="8627" y2="82353"/>
                        <a14:foregroundMark x1="89804" y1="85000" x2="78824" y2="89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49" b="12160"/>
          <a:stretch>
            <a:fillRect/>
          </a:stretch>
        </p:blipFill>
        <p:spPr>
          <a:xfrm>
            <a:off x="2071744" y="5030804"/>
            <a:ext cx="1080000" cy="1192196"/>
          </a:xfrm>
          <a:custGeom>
            <a:avLst/>
            <a:gdLst>
              <a:gd name="connsiteX0" fmla="*/ 539496 w 1080000"/>
              <a:gd name="connsiteY0" fmla="*/ 0 h 1192196"/>
              <a:gd name="connsiteX1" fmla="*/ 1006469 w 1080000"/>
              <a:gd name="connsiteY1" fmla="*/ 184498 h 1192196"/>
              <a:gd name="connsiteX2" fmla="*/ 1080000 w 1080000"/>
              <a:gd name="connsiteY2" fmla="*/ 269503 h 1192196"/>
              <a:gd name="connsiteX3" fmla="*/ 1080000 w 1080000"/>
              <a:gd name="connsiteY3" fmla="*/ 924692 h 1192196"/>
              <a:gd name="connsiteX4" fmla="*/ 1008198 w 1080000"/>
              <a:gd name="connsiteY4" fmla="*/ 1007699 h 1192196"/>
              <a:gd name="connsiteX5" fmla="*/ 541225 w 1080000"/>
              <a:gd name="connsiteY5" fmla="*/ 1192196 h 1192196"/>
              <a:gd name="connsiteX6" fmla="*/ 74252 w 1080000"/>
              <a:gd name="connsiteY6" fmla="*/ 1007699 h 1192196"/>
              <a:gd name="connsiteX7" fmla="*/ 0 w 1080000"/>
              <a:gd name="connsiteY7" fmla="*/ 921860 h 1192196"/>
              <a:gd name="connsiteX8" fmla="*/ 0 w 1080000"/>
              <a:gd name="connsiteY8" fmla="*/ 268338 h 1192196"/>
              <a:gd name="connsiteX9" fmla="*/ 72523 w 1080000"/>
              <a:gd name="connsiteY9" fmla="*/ 184498 h 1192196"/>
              <a:gd name="connsiteX10" fmla="*/ 539496 w 1080000"/>
              <a:gd name="connsiteY10" fmla="*/ 0 h 1192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0000" h="1192196">
                <a:moveTo>
                  <a:pt x="539496" y="0"/>
                </a:moveTo>
                <a:cubicBezTo>
                  <a:pt x="721861" y="0"/>
                  <a:pt x="886961" y="70506"/>
                  <a:pt x="1006469" y="184498"/>
                </a:cubicBezTo>
                <a:lnTo>
                  <a:pt x="1080000" y="269503"/>
                </a:lnTo>
                <a:lnTo>
                  <a:pt x="1080000" y="924692"/>
                </a:lnTo>
                <a:lnTo>
                  <a:pt x="1008198" y="1007699"/>
                </a:lnTo>
                <a:cubicBezTo>
                  <a:pt x="888690" y="1121691"/>
                  <a:pt x="723590" y="1192196"/>
                  <a:pt x="541225" y="1192196"/>
                </a:cubicBezTo>
                <a:cubicBezTo>
                  <a:pt x="358861" y="1192196"/>
                  <a:pt x="193761" y="1121691"/>
                  <a:pt x="74252" y="1007699"/>
                </a:cubicBezTo>
                <a:lnTo>
                  <a:pt x="0" y="921860"/>
                </a:lnTo>
                <a:lnTo>
                  <a:pt x="0" y="268338"/>
                </a:lnTo>
                <a:lnTo>
                  <a:pt x="72523" y="184498"/>
                </a:lnTo>
                <a:cubicBezTo>
                  <a:pt x="192032" y="70506"/>
                  <a:pt x="357132" y="0"/>
                  <a:pt x="539496" y="0"/>
                </a:cubicBezTo>
                <a:close/>
              </a:path>
            </a:pathLst>
          </a:custGeom>
        </p:spPr>
      </p:pic>
      <p:pic>
        <p:nvPicPr>
          <p:cNvPr id="28" name="그림 27" descr="사람, 남자, 의류, 가장이(가) 표시된 사진&#10;&#10;자동 생성된 설명">
            <a:extLst>
              <a:ext uri="{FF2B5EF4-FFF2-40B4-BE49-F238E27FC236}">
                <a16:creationId xmlns:a16="http://schemas.microsoft.com/office/drawing/2014/main" id="{E340D72A-FB54-4794-BB41-8B6CB46EA4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25" b="88750" l="2697" r="98548">
                        <a14:foregroundMark x1="55809" y1="8125" x2="45436" y2="8594"/>
                        <a14:foregroundMark x1="79668" y1="78281" x2="45851" y2="82813"/>
                        <a14:foregroundMark x1="79253" y1="74844" x2="50830" y2="76719"/>
                        <a14:foregroundMark x1="62241" y1="67188" x2="43983" y2="72344"/>
                        <a14:foregroundMark x1="65353" y1="64844" x2="62863" y2="72031"/>
                        <a14:foregroundMark x1="61826" y1="62969" x2="88589" y2="72031"/>
                        <a14:foregroundMark x1="93776" y1="74063" x2="74274" y2="80000"/>
                        <a14:foregroundMark x1="90664" y1="74688" x2="41909" y2="83125"/>
                        <a14:foregroundMark x1="74481" y1="83594" x2="34855" y2="82344"/>
                        <a14:foregroundMark x1="87552" y1="77188" x2="44606" y2="87656"/>
                        <a14:foregroundMark x1="44606" y1="87656" x2="14523" y2="75469"/>
                        <a14:foregroundMark x1="35062" y1="68750" x2="9751" y2="71719"/>
                        <a14:foregroundMark x1="19710" y1="78438" x2="10581" y2="76719"/>
                        <a14:foregroundMark x1="36515" y1="85156" x2="16598" y2="81406"/>
                        <a14:foregroundMark x1="46888" y1="87813" x2="23859" y2="85781"/>
                        <a14:foregroundMark x1="76556" y1="83438" x2="49170" y2="88750"/>
                        <a14:foregroundMark x1="95021" y1="74063" x2="68465" y2="84375"/>
                        <a14:foregroundMark x1="96058" y1="74688" x2="62863" y2="86719"/>
                        <a14:foregroundMark x1="98548" y1="73125" x2="60788" y2="88281"/>
                        <a14:foregroundMark x1="60788" y1="88281" x2="59751" y2="88281"/>
                        <a14:foregroundMark x1="38174" y1="86250" x2="5809" y2="72813"/>
                        <a14:foregroundMark x1="9544" y1="72031" x2="2697" y2="7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31" b="11916"/>
          <a:stretch>
            <a:fillRect/>
          </a:stretch>
        </p:blipFill>
        <p:spPr>
          <a:xfrm>
            <a:off x="2056504" y="1623091"/>
            <a:ext cx="1112930" cy="1259826"/>
          </a:xfrm>
          <a:custGeom>
            <a:avLst/>
            <a:gdLst>
              <a:gd name="connsiteX0" fmla="*/ 556465 w 1112930"/>
              <a:gd name="connsiteY0" fmla="*/ 0 h 1259826"/>
              <a:gd name="connsiteX1" fmla="*/ 1104079 w 1112930"/>
              <a:gd name="connsiteY1" fmla="*/ 277723 h 1259826"/>
              <a:gd name="connsiteX2" fmla="*/ 1112930 w 1112930"/>
              <a:gd name="connsiteY2" fmla="*/ 293277 h 1259826"/>
              <a:gd name="connsiteX3" fmla="*/ 1112930 w 1112930"/>
              <a:gd name="connsiteY3" fmla="*/ 966550 h 1259826"/>
              <a:gd name="connsiteX4" fmla="*/ 1104079 w 1112930"/>
              <a:gd name="connsiteY4" fmla="*/ 982103 h 1259826"/>
              <a:gd name="connsiteX5" fmla="*/ 556465 w 1112930"/>
              <a:gd name="connsiteY5" fmla="*/ 1259826 h 1259826"/>
              <a:gd name="connsiteX6" fmla="*/ 8851 w 1112930"/>
              <a:gd name="connsiteY6" fmla="*/ 982103 h 1259826"/>
              <a:gd name="connsiteX7" fmla="*/ 0 w 1112930"/>
              <a:gd name="connsiteY7" fmla="*/ 966550 h 1259826"/>
              <a:gd name="connsiteX8" fmla="*/ 0 w 1112930"/>
              <a:gd name="connsiteY8" fmla="*/ 293277 h 1259826"/>
              <a:gd name="connsiteX9" fmla="*/ 8851 w 1112930"/>
              <a:gd name="connsiteY9" fmla="*/ 277723 h 1259826"/>
              <a:gd name="connsiteX10" fmla="*/ 556465 w 1112930"/>
              <a:gd name="connsiteY10" fmla="*/ 0 h 12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2930" h="1259826">
                <a:moveTo>
                  <a:pt x="556465" y="0"/>
                </a:moveTo>
                <a:cubicBezTo>
                  <a:pt x="784421" y="0"/>
                  <a:pt x="985401" y="110165"/>
                  <a:pt x="1104079" y="277723"/>
                </a:cubicBezTo>
                <a:lnTo>
                  <a:pt x="1112930" y="293277"/>
                </a:lnTo>
                <a:lnTo>
                  <a:pt x="1112930" y="966550"/>
                </a:lnTo>
                <a:lnTo>
                  <a:pt x="1104079" y="982103"/>
                </a:lnTo>
                <a:cubicBezTo>
                  <a:pt x="985401" y="1149661"/>
                  <a:pt x="784421" y="1259826"/>
                  <a:pt x="556465" y="1259826"/>
                </a:cubicBezTo>
                <a:cubicBezTo>
                  <a:pt x="328509" y="1259826"/>
                  <a:pt x="127530" y="1149661"/>
                  <a:pt x="8851" y="982103"/>
                </a:cubicBezTo>
                <a:lnTo>
                  <a:pt x="0" y="966550"/>
                </a:lnTo>
                <a:lnTo>
                  <a:pt x="0" y="293277"/>
                </a:lnTo>
                <a:lnTo>
                  <a:pt x="8851" y="277723"/>
                </a:lnTo>
                <a:cubicBezTo>
                  <a:pt x="127530" y="110165"/>
                  <a:pt x="328509" y="0"/>
                  <a:pt x="55646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3951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E60E4D76-B419-4A04-93F8-888D6B448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FE1254E-AB6D-4ED8-8366-B053D355E72A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1161FD3-A662-42EF-8379-45B62D37519E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1393A5A-9B84-438D-B991-6638AE30844B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BB3721A-98A7-4A67-90C3-51EB488C0033}"/>
              </a:ext>
            </a:extLst>
          </p:cNvPr>
          <p:cNvSpPr txBox="1"/>
          <p:nvPr/>
        </p:nvSpPr>
        <p:spPr>
          <a:xfrm>
            <a:off x="354100" y="342578"/>
            <a:ext cx="109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EDA</a:t>
            </a:r>
            <a:endParaRPr lang="ko-KR" altLang="en-US" sz="3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5027AA-A249-4AFD-9DA0-E23C1AC3A19C}"/>
              </a:ext>
            </a:extLst>
          </p:cNvPr>
          <p:cNvSpPr txBox="1"/>
          <p:nvPr/>
        </p:nvSpPr>
        <p:spPr>
          <a:xfrm>
            <a:off x="390465" y="842226"/>
            <a:ext cx="275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요약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E1237-7009-461B-B7FE-75456BE98C23}"/>
              </a:ext>
            </a:extLst>
          </p:cNvPr>
          <p:cNvSpPr txBox="1"/>
          <p:nvPr/>
        </p:nvSpPr>
        <p:spPr>
          <a:xfrm>
            <a:off x="598096" y="1938593"/>
            <a:ext cx="1080332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0069D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접수년월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별로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실사상태코드의 분포가 변화하는 양상을 띄었기 때문에 계절적 요소를 추가해야 할 것으로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판단되었다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 algn="dist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69D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고객나이구분코드</a:t>
            </a:r>
            <a:r>
              <a:rPr lang="en-US" altLang="ko-KR" sz="2000" dirty="0">
                <a:solidFill>
                  <a:srgbClr val="0069D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0069D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고객나이구분코드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등의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unknown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서로 관련성이 높았다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이러한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unknown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여부를 나타내는 새로운 변수가 필요한 것으로 판단되었다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 algn="dist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69D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질병치료행위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별로 실사상태코드 분포가 다르게 나타났다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질병치료행위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입원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통원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수술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진단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여부를 나타내는 새로운 변수를 만들어 보고자 하였다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 algn="dist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69D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보험사기이력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있을 경우 조사로 분류될 확률이 높았다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차후 모델 활용방안을 도출할 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보험사기이력이 있는 고객의 특성을 파악해 반영하는 것이 중요하다고 생각되었다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F5632-01A7-44EA-9575-5F195ADC1869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917B5-814E-4A72-B3BD-095109D50BCF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592C3-FB7C-4501-980B-1B45A25CCA31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701FD-4538-4F72-A7B1-BC72D39E6175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B8EB6E-BAB7-40FA-BE1B-EA0DFD1AC0F4}"/>
              </a:ext>
            </a:extLst>
          </p:cNvPr>
          <p:cNvSpPr/>
          <p:nvPr/>
        </p:nvSpPr>
        <p:spPr>
          <a:xfrm>
            <a:off x="7356935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28218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77B28AA8-F7B7-4628-81E2-2BDD7A878A3E}"/>
              </a:ext>
            </a:extLst>
          </p:cNvPr>
          <p:cNvSpPr/>
          <p:nvPr/>
        </p:nvSpPr>
        <p:spPr>
          <a:xfrm>
            <a:off x="0" y="5984240"/>
            <a:ext cx="6532880" cy="873760"/>
          </a:xfrm>
          <a:prstGeom prst="triangle">
            <a:avLst>
              <a:gd name="adj" fmla="val 0"/>
            </a:avLst>
          </a:prstGeom>
          <a:solidFill>
            <a:srgbClr val="F68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8E43008E-3ECC-4E9E-B2E5-ECAA32A748B9}"/>
              </a:ext>
            </a:extLst>
          </p:cNvPr>
          <p:cNvSpPr/>
          <p:nvPr/>
        </p:nvSpPr>
        <p:spPr>
          <a:xfrm flipH="1">
            <a:off x="81280" y="5547360"/>
            <a:ext cx="12110720" cy="1310640"/>
          </a:xfrm>
          <a:prstGeom prst="triangle">
            <a:avLst>
              <a:gd name="adj" fmla="val 0"/>
            </a:avLst>
          </a:prstGeom>
          <a:solidFill>
            <a:srgbClr val="003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C53327-A5B0-4EEF-91CB-0107FD03874A}"/>
              </a:ext>
            </a:extLst>
          </p:cNvPr>
          <p:cNvSpPr/>
          <p:nvPr/>
        </p:nvSpPr>
        <p:spPr>
          <a:xfrm>
            <a:off x="5039360" y="4317105"/>
            <a:ext cx="7152640" cy="568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비즈니스 활용방안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E81EE-BA9B-4A20-8813-B1763C6E81C6}"/>
              </a:ext>
            </a:extLst>
          </p:cNvPr>
          <p:cNvSpPr/>
          <p:nvPr/>
        </p:nvSpPr>
        <p:spPr>
          <a:xfrm>
            <a:off x="5039360" y="3524625"/>
            <a:ext cx="7152640" cy="568960"/>
          </a:xfrm>
          <a:prstGeom prst="rect">
            <a:avLst/>
          </a:prstGeom>
          <a:solidFill>
            <a:srgbClr val="F68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모델링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647AA7-65F3-47A3-952C-13D9B0F7DC94}"/>
              </a:ext>
            </a:extLst>
          </p:cNvPr>
          <p:cNvSpPr/>
          <p:nvPr/>
        </p:nvSpPr>
        <p:spPr>
          <a:xfrm>
            <a:off x="5039360" y="2732145"/>
            <a:ext cx="7152640" cy="568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데이터 해석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FDAB50-5E5C-4D8C-BCB9-0BCB639AD833}"/>
              </a:ext>
            </a:extLst>
          </p:cNvPr>
          <p:cNvSpPr/>
          <p:nvPr/>
        </p:nvSpPr>
        <p:spPr>
          <a:xfrm>
            <a:off x="5039360" y="1939665"/>
            <a:ext cx="7152640" cy="568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서론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B651DC-A8FA-4043-90DC-9E85F84BB206}"/>
              </a:ext>
            </a:extLst>
          </p:cNvPr>
          <p:cNvSpPr txBox="1"/>
          <p:nvPr/>
        </p:nvSpPr>
        <p:spPr>
          <a:xfrm>
            <a:off x="3515360" y="2350371"/>
            <a:ext cx="13614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68121"/>
                </a:solidFill>
              </a:rPr>
              <a:t>3</a:t>
            </a:r>
            <a:endParaRPr lang="ko-KR" altLang="en-US" sz="20000" dirty="0">
              <a:solidFill>
                <a:srgbClr val="F6812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A02C4-84F2-4231-A927-5D9F15D5C89D}"/>
              </a:ext>
            </a:extLst>
          </p:cNvPr>
          <p:cNvSpPr txBox="1"/>
          <p:nvPr/>
        </p:nvSpPr>
        <p:spPr>
          <a:xfrm>
            <a:off x="2684930" y="4528848"/>
            <a:ext cx="122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6812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</a:t>
            </a:r>
            <a:endParaRPr lang="ko-KR" altLang="en-US" sz="2400" dirty="0">
              <a:solidFill>
                <a:srgbClr val="F6812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850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AB803CC4-AEFE-462F-97C1-83E55A62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95C82F4-F806-45D1-8299-F7ABB9E13BD1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9A87BAA-7725-495C-B085-8932088E40DE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6730BAD-8CD7-4B4A-A796-1DE2C031FDED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5DEEED2-B166-48ED-8E08-3CD3D36A861F}"/>
              </a:ext>
            </a:extLst>
          </p:cNvPr>
          <p:cNvSpPr txBox="1"/>
          <p:nvPr/>
        </p:nvSpPr>
        <p:spPr>
          <a:xfrm>
            <a:off x="354100" y="342578"/>
            <a:ext cx="5365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Feature Engineering</a:t>
            </a:r>
            <a:endParaRPr lang="ko-KR" altLang="en-US" sz="3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659D36-DED5-4D5E-BEC6-6BFC877E2FFB}"/>
              </a:ext>
            </a:extLst>
          </p:cNvPr>
          <p:cNvSpPr txBox="1"/>
          <p:nvPr/>
        </p:nvSpPr>
        <p:spPr>
          <a:xfrm>
            <a:off x="390465" y="842226"/>
            <a:ext cx="275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선택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2B85BA-D093-48A5-B787-DB28A116CF31}"/>
              </a:ext>
            </a:extLst>
          </p:cNvPr>
          <p:cNvSpPr txBox="1"/>
          <p:nvPr/>
        </p:nvSpPr>
        <p:spPr>
          <a:xfrm>
            <a:off x="525780" y="1353520"/>
            <a:ext cx="11775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rgbClr val="003F7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계절성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051607-86FE-4652-98B4-38B722759B0F}"/>
              </a:ext>
            </a:extLst>
          </p:cNvPr>
          <p:cNvSpPr/>
          <p:nvPr/>
        </p:nvSpPr>
        <p:spPr>
          <a:xfrm>
            <a:off x="386799" y="1359912"/>
            <a:ext cx="138981" cy="409288"/>
          </a:xfrm>
          <a:prstGeom prst="rect">
            <a:avLst/>
          </a:prstGeom>
          <a:solidFill>
            <a:srgbClr val="003F7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17F1C7-5EB8-4D02-97F7-E7D335FE9FF0}"/>
              </a:ext>
            </a:extLst>
          </p:cNvPr>
          <p:cNvSpPr txBox="1"/>
          <p:nvPr/>
        </p:nvSpPr>
        <p:spPr>
          <a:xfrm>
            <a:off x="2210522" y="5563470"/>
            <a:ext cx="7770955" cy="486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접수년월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변수에서 월별로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grouping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 계절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6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분할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분할의 세 변수 생성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01BBBDF7-0650-4B5E-B1FB-0894D1F9E963}"/>
              </a:ext>
            </a:extLst>
          </p:cNvPr>
          <p:cNvSpPr/>
          <p:nvPr/>
        </p:nvSpPr>
        <p:spPr>
          <a:xfrm>
            <a:off x="3392841" y="3211375"/>
            <a:ext cx="591671" cy="1053054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A195010-087C-41CA-AE59-FE03DDE30CF8}"/>
              </a:ext>
            </a:extLst>
          </p:cNvPr>
          <p:cNvSpPr/>
          <p:nvPr/>
        </p:nvSpPr>
        <p:spPr>
          <a:xfrm>
            <a:off x="790564" y="2444652"/>
            <a:ext cx="1947380" cy="2531114"/>
          </a:xfrm>
          <a:prstGeom prst="rect">
            <a:avLst/>
          </a:prstGeom>
          <a:noFill/>
          <a:ln cap="rnd">
            <a:solidFill>
              <a:schemeClr val="bg1">
                <a:lumMod val="50000"/>
                <a:alpha val="56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5624EA-893C-4ED9-9A0B-C1431728E1FB}"/>
              </a:ext>
            </a:extLst>
          </p:cNvPr>
          <p:cNvSpPr txBox="1"/>
          <p:nvPr/>
        </p:nvSpPr>
        <p:spPr>
          <a:xfrm>
            <a:off x="1015054" y="2281014"/>
            <a:ext cx="1498399" cy="369332"/>
          </a:xfrm>
          <a:prstGeom prst="rect">
            <a:avLst/>
          </a:prstGeom>
          <a:solidFill>
            <a:srgbClr val="043B73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접수년월</a:t>
            </a:r>
            <a:endParaRPr lang="ko-KR" altLang="en-US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AD77D6-1441-4759-8E3C-831AE91D0D5E}"/>
              </a:ext>
            </a:extLst>
          </p:cNvPr>
          <p:cNvSpPr/>
          <p:nvPr/>
        </p:nvSpPr>
        <p:spPr>
          <a:xfrm>
            <a:off x="4639409" y="2444652"/>
            <a:ext cx="1947380" cy="2531114"/>
          </a:xfrm>
          <a:prstGeom prst="rect">
            <a:avLst/>
          </a:prstGeom>
          <a:noFill/>
          <a:ln cap="rnd">
            <a:solidFill>
              <a:schemeClr val="bg1">
                <a:lumMod val="50000"/>
                <a:alpha val="56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en-US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09C34-7CDA-42E0-8AE7-4CE92D4E2170}"/>
              </a:ext>
            </a:extLst>
          </p:cNvPr>
          <p:cNvSpPr txBox="1"/>
          <p:nvPr/>
        </p:nvSpPr>
        <p:spPr>
          <a:xfrm>
            <a:off x="4863899" y="2281014"/>
            <a:ext cx="1498399" cy="369332"/>
          </a:xfrm>
          <a:prstGeom prst="rect">
            <a:avLst/>
          </a:prstGeom>
          <a:solidFill>
            <a:srgbClr val="F6812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분할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A7568F0-D358-4F8A-AE62-10DB1EA2B1E9}"/>
              </a:ext>
            </a:extLst>
          </p:cNvPr>
          <p:cNvSpPr/>
          <p:nvPr/>
        </p:nvSpPr>
        <p:spPr>
          <a:xfrm>
            <a:off x="6989855" y="2444652"/>
            <a:ext cx="1947380" cy="2531114"/>
          </a:xfrm>
          <a:prstGeom prst="rect">
            <a:avLst/>
          </a:prstGeom>
          <a:noFill/>
          <a:ln cap="rnd">
            <a:solidFill>
              <a:schemeClr val="bg1">
                <a:lumMod val="50000"/>
                <a:alpha val="56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6FA204-C9FA-4D3D-B87C-498A4131A12C}"/>
              </a:ext>
            </a:extLst>
          </p:cNvPr>
          <p:cNvSpPr txBox="1"/>
          <p:nvPr/>
        </p:nvSpPr>
        <p:spPr>
          <a:xfrm>
            <a:off x="7214345" y="2281014"/>
            <a:ext cx="1498399" cy="369332"/>
          </a:xfrm>
          <a:prstGeom prst="rect">
            <a:avLst/>
          </a:prstGeom>
          <a:solidFill>
            <a:srgbClr val="F6812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분할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4FD64F0-DC8A-49D3-A263-9E38493D69FD}"/>
              </a:ext>
            </a:extLst>
          </p:cNvPr>
          <p:cNvSpPr/>
          <p:nvPr/>
        </p:nvSpPr>
        <p:spPr>
          <a:xfrm>
            <a:off x="9337761" y="2444652"/>
            <a:ext cx="1947380" cy="2531114"/>
          </a:xfrm>
          <a:prstGeom prst="rect">
            <a:avLst/>
          </a:prstGeom>
          <a:noFill/>
          <a:ln cap="rnd">
            <a:solidFill>
              <a:schemeClr val="bg1">
                <a:lumMod val="50000"/>
                <a:alpha val="56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B1BBC4-0714-4044-817E-B2409B210E49}"/>
              </a:ext>
            </a:extLst>
          </p:cNvPr>
          <p:cNvSpPr txBox="1"/>
          <p:nvPr/>
        </p:nvSpPr>
        <p:spPr>
          <a:xfrm>
            <a:off x="9562251" y="2281014"/>
            <a:ext cx="1498399" cy="369332"/>
          </a:xfrm>
          <a:prstGeom prst="rect">
            <a:avLst/>
          </a:prstGeom>
          <a:solidFill>
            <a:srgbClr val="F6812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분할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B7624A-EE11-4275-8789-FD7A64F1F60C}"/>
              </a:ext>
            </a:extLst>
          </p:cNvPr>
          <p:cNvSpPr txBox="1"/>
          <p:nvPr/>
        </p:nvSpPr>
        <p:spPr>
          <a:xfrm>
            <a:off x="4825459" y="3488374"/>
            <a:ext cx="15376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: [10 ~ 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: [3 ~ 9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DFF72-7FBF-483E-907A-778C494844E2}"/>
              </a:ext>
            </a:extLst>
          </p:cNvPr>
          <p:cNvSpPr txBox="1"/>
          <p:nvPr/>
        </p:nvSpPr>
        <p:spPr>
          <a:xfrm>
            <a:off x="7012001" y="3211375"/>
            <a:ext cx="190308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1 : [2, 3, 4</a:t>
            </a:r>
            <a:r>
              <a:rPr kumimoji="1"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kumimoji="1"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  <a:p>
            <a:r>
              <a:rPr kumimoji="1" lang="en-US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2 : [5, 6, 7</a:t>
            </a:r>
            <a:r>
              <a:rPr kumimoji="1"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kumimoji="1"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  <a:p>
            <a:r>
              <a:rPr kumimoji="1" lang="en-US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3 : [8, 9, 10</a:t>
            </a:r>
            <a:r>
              <a:rPr kumimoji="1"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kumimoji="1"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  <a:p>
            <a:pPr algn="ctr"/>
            <a:r>
              <a:rPr kumimoji="1" lang="en-US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4 : [11, 12, 1</a:t>
            </a:r>
            <a:r>
              <a:rPr kumimoji="1"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kumimoji="1"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en-US" altLang="ko-KR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0962298-6273-45FA-BD79-0F7D37EFA067}"/>
              </a:ext>
            </a:extLst>
          </p:cNvPr>
          <p:cNvSpPr txBox="1"/>
          <p:nvPr/>
        </p:nvSpPr>
        <p:spPr>
          <a:xfrm>
            <a:off x="9485742" y="2934377"/>
            <a:ext cx="165141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1 : [1, 2</a:t>
            </a:r>
            <a:r>
              <a:rPr kumimoji="1"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kumimoji="1"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  <a:p>
            <a:r>
              <a:rPr kumimoji="1" lang="en-US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2 : [3, 4</a:t>
            </a:r>
            <a:r>
              <a:rPr kumimoji="1"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kumimoji="1"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  <a:p>
            <a:r>
              <a:rPr kumimoji="1" lang="en-US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3 : [5, 6</a:t>
            </a:r>
            <a:r>
              <a:rPr kumimoji="1"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kumimoji="1"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  <a:p>
            <a:r>
              <a:rPr kumimoji="1" lang="en-US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4 : [7, 8</a:t>
            </a:r>
            <a:r>
              <a:rPr kumimoji="1"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kumimoji="1"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  <a:p>
            <a:r>
              <a:rPr kumimoji="1" lang="en-US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5 : [9, 10</a:t>
            </a:r>
            <a:r>
              <a:rPr kumimoji="1"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kumimoji="1"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  <a:p>
            <a:r>
              <a:rPr kumimoji="1" lang="en-US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6 : [11, 12</a:t>
            </a:r>
            <a:r>
              <a:rPr kumimoji="1"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kumimoji="1"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en-US" altLang="ko-K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4685B6-B08C-4CBA-A1C2-68463C9B9635}"/>
              </a:ext>
            </a:extLst>
          </p:cNvPr>
          <p:cNvSpPr txBox="1"/>
          <p:nvPr/>
        </p:nvSpPr>
        <p:spPr>
          <a:xfrm>
            <a:off x="898472" y="3488374"/>
            <a:ext cx="166263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2019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EE2A9F-FAF0-497D-8A30-D01B5CAD1414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867521-C210-4C6F-9A0F-CAF85D942C50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F70F18-2455-4965-A6EE-88730353FEFD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0FF0B0-FB07-46A8-BED6-418F4FCC5921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E9C55-DF1E-4FF3-904E-1DFE10FCCF57}"/>
              </a:ext>
            </a:extLst>
          </p:cNvPr>
          <p:cNvSpPr/>
          <p:nvPr/>
        </p:nvSpPr>
        <p:spPr>
          <a:xfrm>
            <a:off x="8762058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67474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AB803CC4-AEFE-462F-97C1-83E55A62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95C82F4-F806-45D1-8299-F7ABB9E13BD1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9A87BAA-7725-495C-B085-8932088E40DE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6730BAD-8CD7-4B4A-A796-1DE2C031FDED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5DEEED2-B166-48ED-8E08-3CD3D36A861F}"/>
              </a:ext>
            </a:extLst>
          </p:cNvPr>
          <p:cNvSpPr txBox="1"/>
          <p:nvPr/>
        </p:nvSpPr>
        <p:spPr>
          <a:xfrm>
            <a:off x="354100" y="342578"/>
            <a:ext cx="5365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Feature Engineering</a:t>
            </a:r>
            <a:endParaRPr lang="ko-KR" altLang="en-US" sz="3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659D36-DED5-4D5E-BEC6-6BFC877E2FFB}"/>
              </a:ext>
            </a:extLst>
          </p:cNvPr>
          <p:cNvSpPr txBox="1"/>
          <p:nvPr/>
        </p:nvSpPr>
        <p:spPr>
          <a:xfrm>
            <a:off x="390465" y="842226"/>
            <a:ext cx="275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선택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2B85BA-D093-48A5-B787-DB28A116CF31}"/>
              </a:ext>
            </a:extLst>
          </p:cNvPr>
          <p:cNvSpPr txBox="1"/>
          <p:nvPr/>
        </p:nvSpPr>
        <p:spPr>
          <a:xfrm>
            <a:off x="525779" y="1353520"/>
            <a:ext cx="24146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rgbClr val="003F7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의료기관구분코드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051607-86FE-4652-98B4-38B722759B0F}"/>
              </a:ext>
            </a:extLst>
          </p:cNvPr>
          <p:cNvSpPr/>
          <p:nvPr/>
        </p:nvSpPr>
        <p:spPr>
          <a:xfrm>
            <a:off x="386799" y="1359912"/>
            <a:ext cx="138981" cy="409288"/>
          </a:xfrm>
          <a:prstGeom prst="rect">
            <a:avLst/>
          </a:prstGeom>
          <a:solidFill>
            <a:srgbClr val="003F7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17F1C7-5EB8-4D02-97F7-E7D335FE9FF0}"/>
              </a:ext>
            </a:extLst>
          </p:cNvPr>
          <p:cNvSpPr txBox="1"/>
          <p:nvPr/>
        </p:nvSpPr>
        <p:spPr>
          <a:xfrm>
            <a:off x="2588610" y="5161258"/>
            <a:ext cx="7014779" cy="917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 data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에는 의료기관구분코드의 카테고리가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1,2,3,9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존재하나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test data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에는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카테고리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데이터가 존재하지 않아 제거해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주었다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CC4A96F-1B32-4E2A-8D43-1353EA762E4B}"/>
              </a:ext>
            </a:extLst>
          </p:cNvPr>
          <p:cNvSpPr/>
          <p:nvPr/>
        </p:nvSpPr>
        <p:spPr>
          <a:xfrm>
            <a:off x="3144520" y="2445571"/>
            <a:ext cx="1947380" cy="2531114"/>
          </a:xfrm>
          <a:prstGeom prst="rect">
            <a:avLst/>
          </a:prstGeom>
          <a:noFill/>
          <a:ln cap="rnd">
            <a:solidFill>
              <a:schemeClr val="bg1">
                <a:lumMod val="50000"/>
                <a:alpha val="56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DFD38A-ADA5-4DF5-9BF8-EA46FE11D63E}"/>
              </a:ext>
            </a:extLst>
          </p:cNvPr>
          <p:cNvSpPr txBox="1"/>
          <p:nvPr/>
        </p:nvSpPr>
        <p:spPr>
          <a:xfrm>
            <a:off x="3369010" y="2143434"/>
            <a:ext cx="1498399" cy="646331"/>
          </a:xfrm>
          <a:prstGeom prst="rect">
            <a:avLst/>
          </a:prstGeom>
          <a:solidFill>
            <a:srgbClr val="043B73"/>
          </a:solidFill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의료기관</a:t>
            </a:r>
            <a:endParaRPr lang="en-US" altLang="ko-KR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구분코드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323AE0-11A0-401D-B39F-481CD8DD399B}"/>
              </a:ext>
            </a:extLst>
          </p:cNvPr>
          <p:cNvSpPr txBox="1"/>
          <p:nvPr/>
        </p:nvSpPr>
        <p:spPr>
          <a:xfrm>
            <a:off x="3252428" y="3212295"/>
            <a:ext cx="159139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1 : 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 병원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2 : 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 병원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3 : 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 병원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9 :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unknown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C59718-D792-48EA-AA33-CCD4F71418A7}"/>
              </a:ext>
            </a:extLst>
          </p:cNvPr>
          <p:cNvSpPr/>
          <p:nvPr/>
        </p:nvSpPr>
        <p:spPr>
          <a:xfrm>
            <a:off x="6990927" y="2445571"/>
            <a:ext cx="1947380" cy="2531114"/>
          </a:xfrm>
          <a:prstGeom prst="rect">
            <a:avLst/>
          </a:prstGeom>
          <a:noFill/>
          <a:ln cap="rnd">
            <a:solidFill>
              <a:schemeClr val="bg1">
                <a:lumMod val="50000"/>
                <a:alpha val="56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4CCA6F-70D9-4468-9ED0-9FEFD2A8B4CF}"/>
              </a:ext>
            </a:extLst>
          </p:cNvPr>
          <p:cNvSpPr txBox="1"/>
          <p:nvPr/>
        </p:nvSpPr>
        <p:spPr>
          <a:xfrm>
            <a:off x="7215417" y="2143434"/>
            <a:ext cx="1498399" cy="646331"/>
          </a:xfrm>
          <a:prstGeom prst="rect">
            <a:avLst/>
          </a:prstGeom>
          <a:solidFill>
            <a:srgbClr val="F68121"/>
          </a:solidFill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의료기관</a:t>
            </a:r>
            <a:endParaRPr lang="en-US" altLang="ko-KR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구분코드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4E9763-90FB-44E0-AF4C-D64069758E3F}"/>
              </a:ext>
            </a:extLst>
          </p:cNvPr>
          <p:cNvSpPr txBox="1"/>
          <p:nvPr/>
        </p:nvSpPr>
        <p:spPr>
          <a:xfrm>
            <a:off x="7168917" y="3212295"/>
            <a:ext cx="159139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1 : 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 병원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2 : 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 병원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3 : 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 병원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trike="sngStrike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 :</a:t>
            </a:r>
            <a:r>
              <a:rPr lang="ko-KR" altLang="en-US" strike="sngStrike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trike="sngStrike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unknown</a:t>
            </a:r>
          </a:p>
        </p:txBody>
      </p:sp>
      <p:sp>
        <p:nvSpPr>
          <p:cNvPr id="58" name="화살표: 갈매기형 수장 57">
            <a:extLst>
              <a:ext uri="{FF2B5EF4-FFF2-40B4-BE49-F238E27FC236}">
                <a16:creationId xmlns:a16="http://schemas.microsoft.com/office/drawing/2014/main" id="{294CD289-A6BC-49AB-A9D3-67B8E01C020E}"/>
              </a:ext>
            </a:extLst>
          </p:cNvPr>
          <p:cNvSpPr/>
          <p:nvPr/>
        </p:nvSpPr>
        <p:spPr>
          <a:xfrm>
            <a:off x="5745578" y="3212294"/>
            <a:ext cx="591671" cy="1053054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BEA5A-5D8D-4B8E-BE97-BEA20DAE4EB2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9C361B-6416-415D-B6E5-4A9A37AB06E0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DD5C7C-4B37-4433-B0B9-CB53AABD5064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8B7F30-94A6-434C-8FC2-F6FE4DF5D514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A5C618-8386-4814-A36A-9C7E74E9F1CB}"/>
              </a:ext>
            </a:extLst>
          </p:cNvPr>
          <p:cNvSpPr/>
          <p:nvPr/>
        </p:nvSpPr>
        <p:spPr>
          <a:xfrm>
            <a:off x="8762058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9828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AB803CC4-AEFE-462F-97C1-83E55A62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치료행위구분코드">
            <a:extLst>
              <a:ext uri="{FF2B5EF4-FFF2-40B4-BE49-F238E27FC236}">
                <a16:creationId xmlns:a16="http://schemas.microsoft.com/office/drawing/2014/main" id="{485628B8-01EF-45F2-8824-0CCBF1F7E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" y="1622024"/>
            <a:ext cx="5275580" cy="452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C54AC2-22EA-4C30-A802-A9E7D79FED7A}"/>
              </a:ext>
            </a:extLst>
          </p:cNvPr>
          <p:cNvSpPr txBox="1"/>
          <p:nvPr/>
        </p:nvSpPr>
        <p:spPr>
          <a:xfrm>
            <a:off x="6288397" y="1578618"/>
            <a:ext cx="1306254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200" dirty="0">
                <a:solidFill>
                  <a:srgbClr val="003F7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치료행위</a:t>
            </a:r>
            <a:endParaRPr lang="en-US" altLang="ko-KR" sz="2200" dirty="0">
              <a:solidFill>
                <a:srgbClr val="003F7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88C124-3303-4A01-8183-0FECB56F7AD8}"/>
              </a:ext>
            </a:extLst>
          </p:cNvPr>
          <p:cNvSpPr/>
          <p:nvPr/>
        </p:nvSpPr>
        <p:spPr>
          <a:xfrm>
            <a:off x="6288397" y="2029069"/>
            <a:ext cx="1306254" cy="140264"/>
          </a:xfrm>
          <a:prstGeom prst="rect">
            <a:avLst/>
          </a:prstGeom>
          <a:solidFill>
            <a:srgbClr val="003F7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D24CE2-3825-409B-95B9-A362C6314408}"/>
              </a:ext>
            </a:extLst>
          </p:cNvPr>
          <p:cNvSpPr txBox="1"/>
          <p:nvPr/>
        </p:nvSpPr>
        <p:spPr>
          <a:xfrm>
            <a:off x="6288397" y="2404340"/>
            <a:ext cx="5070483" cy="2060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치료 행위 중 입원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통원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수술 여부를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Binary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입원여부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통원여부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수술여부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생성하였다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just">
              <a:lnSpc>
                <a:spcPct val="50000"/>
              </a:lnSpc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진단여부는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오히려 성능이 하락하여 제거하였다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just">
              <a:lnSpc>
                <a:spcPct val="50000"/>
              </a:lnSpc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치료행위여부 변수 추가 후 따로 치료행위코드 변수를 제거하지는 않았다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8F2919E-B1CD-4D28-A4E8-67504A3178F9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7F7DCA4-F677-4BE4-A80B-F2AD4588A1F1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1A51BF7-3090-4D00-8249-DEE4620C8AA5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EC4C90-6D5A-43B2-80EC-D8E5BA129076}"/>
              </a:ext>
            </a:extLst>
          </p:cNvPr>
          <p:cNvSpPr txBox="1"/>
          <p:nvPr/>
        </p:nvSpPr>
        <p:spPr>
          <a:xfrm>
            <a:off x="354100" y="342578"/>
            <a:ext cx="5365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Feature Engineering</a:t>
            </a:r>
            <a:endParaRPr lang="ko-KR" altLang="en-US" sz="3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09B704-2710-457F-8A31-B6ABEF16ED36}"/>
              </a:ext>
            </a:extLst>
          </p:cNvPr>
          <p:cNvSpPr txBox="1"/>
          <p:nvPr/>
        </p:nvSpPr>
        <p:spPr>
          <a:xfrm>
            <a:off x="390465" y="842226"/>
            <a:ext cx="275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선택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B9A4E-2014-4E17-891B-BD8E9A3A5C2D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6E3DC-0572-4559-9F4C-14D4835A00B0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E3790D-C182-4A8B-A1F6-F4AB608AA6F5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0143ED-0635-4D4F-A553-205288D6DF8E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8E4A8B7-590A-4E1D-9829-191BF550793C}"/>
              </a:ext>
            </a:extLst>
          </p:cNvPr>
          <p:cNvSpPr/>
          <p:nvPr/>
        </p:nvSpPr>
        <p:spPr>
          <a:xfrm>
            <a:off x="8762058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22443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AB803CC4-AEFE-462F-97C1-83E55A62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C941C37-599D-470F-82F8-E42F0E56FEB0}"/>
              </a:ext>
            </a:extLst>
          </p:cNvPr>
          <p:cNvSpPr txBox="1"/>
          <p:nvPr/>
        </p:nvSpPr>
        <p:spPr>
          <a:xfrm>
            <a:off x="1378260" y="3860519"/>
            <a:ext cx="168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부정점수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C6FD23-07AD-4BAE-A2FE-657ED860211E}"/>
              </a:ext>
            </a:extLst>
          </p:cNvPr>
          <p:cNvSpPr txBox="1"/>
          <p:nvPr/>
        </p:nvSpPr>
        <p:spPr>
          <a:xfrm>
            <a:off x="3522019" y="2644432"/>
            <a:ext cx="747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보험료구간코드와 가입금액구간코드 값의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99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여부를 나타내는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binary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변수를 추가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14EA84-C07B-4D69-93FE-5ACC84E575DF}"/>
              </a:ext>
            </a:extLst>
          </p:cNvPr>
          <p:cNvSpPr txBox="1"/>
          <p:nvPr/>
        </p:nvSpPr>
        <p:spPr>
          <a:xfrm>
            <a:off x="3522018" y="3768185"/>
            <a:ext cx="7476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값을 가질 때 </a:t>
            </a:r>
            <a:r>
              <a:rPr lang="ko-KR" altLang="en-US" b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조사 비율이 높아지는 </a:t>
            </a:r>
            <a:r>
              <a:rPr lang="en-US" altLang="ko-KR" b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binary </a:t>
            </a:r>
            <a:r>
              <a:rPr lang="ko-KR" altLang="en-US" b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</a:t>
            </a:r>
            <a:r>
              <a:rPr lang="en-US" altLang="ko-KR" b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(Null</a:t>
            </a:r>
            <a:r>
              <a:rPr lang="ko-KR" altLang="en-US" b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여부</a:t>
            </a:r>
            <a:r>
              <a:rPr lang="en-US" altLang="ko-KR" b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진단여부</a:t>
            </a:r>
            <a:r>
              <a:rPr lang="en-US" altLang="ko-KR" b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b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b="0" dirty="0" err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보험사기이력고객여부</a:t>
            </a:r>
            <a:r>
              <a:rPr lang="en-US" altLang="ko-KR" b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b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들의 합계를 부정점수 변수로 추가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9E3C5C-B985-4EBA-B509-9B0B1E3B5E7F}"/>
              </a:ext>
            </a:extLst>
          </p:cNvPr>
          <p:cNvSpPr txBox="1"/>
          <p:nvPr/>
        </p:nvSpPr>
        <p:spPr>
          <a:xfrm>
            <a:off x="1378260" y="4942698"/>
            <a:ext cx="168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고객나이</a:t>
            </a:r>
            <a:endParaRPr lang="en-US" altLang="ko-KR" sz="2400" dirty="0">
              <a:solidFill>
                <a:srgbClr val="003F7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구분코드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13FFB3-2F7E-42EC-AED5-4A81A952FAFD}"/>
              </a:ext>
            </a:extLst>
          </p:cNvPr>
          <p:cNvSpPr txBox="1"/>
          <p:nvPr/>
        </p:nvSpPr>
        <p:spPr>
          <a:xfrm>
            <a:off x="3522018" y="5173530"/>
            <a:ext cx="74764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과제설명자료에 나와있지 않은 고객나이구분코드 카테고리</a:t>
            </a:r>
            <a:r>
              <a:rPr lang="en-US" altLang="ko-KR" b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(7, 9)</a:t>
            </a:r>
            <a:r>
              <a:rPr lang="ko-KR" altLang="en-US" b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수정   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343A57-27F4-41C7-8C7A-69CA938D6429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E6EBC78-D9B3-486A-9EEC-E34D8801943A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5D31804-D60B-4AF9-A9C6-4C2C8D6B4E64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1AB993-E6F2-4B67-ACA9-A5A83ACC30A3}"/>
              </a:ext>
            </a:extLst>
          </p:cNvPr>
          <p:cNvSpPr txBox="1"/>
          <p:nvPr/>
        </p:nvSpPr>
        <p:spPr>
          <a:xfrm>
            <a:off x="354100" y="342578"/>
            <a:ext cx="5365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Feature Engineering</a:t>
            </a:r>
            <a:endParaRPr lang="ko-KR" altLang="en-US" sz="3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53568D-9285-4727-9D3F-167E29D3D4C8}"/>
              </a:ext>
            </a:extLst>
          </p:cNvPr>
          <p:cNvSpPr txBox="1"/>
          <p:nvPr/>
        </p:nvSpPr>
        <p:spPr>
          <a:xfrm>
            <a:off x="390465" y="842226"/>
            <a:ext cx="275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선택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BD45F8-E150-49EF-953C-9A65DCBF9434}"/>
              </a:ext>
            </a:extLst>
          </p:cNvPr>
          <p:cNvSpPr txBox="1"/>
          <p:nvPr/>
        </p:nvSpPr>
        <p:spPr>
          <a:xfrm>
            <a:off x="625580" y="1621087"/>
            <a:ext cx="4822421" cy="369332"/>
          </a:xfrm>
          <a:prstGeom prst="rect">
            <a:avLst/>
          </a:prstGeom>
          <a:solidFill>
            <a:srgbClr val="043B73">
              <a:alpha val="90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시도하였으나 성능 저하로 수정하지 않은 변수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7011A-A8EE-4327-859F-1B0CE7386042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4C3F0C-A734-4847-943C-1FBE444B6814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423D43-7AA9-4974-8676-423965699801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555A2E-46A6-4788-993C-6216FB0787D7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E86F8C-7F7A-4E50-97E2-BA33FB99AC50}"/>
              </a:ext>
            </a:extLst>
          </p:cNvPr>
          <p:cNvSpPr/>
          <p:nvPr/>
        </p:nvSpPr>
        <p:spPr>
          <a:xfrm>
            <a:off x="8762058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9873BB-EE47-4B60-8C85-1C4247028BA8}"/>
              </a:ext>
            </a:extLst>
          </p:cNvPr>
          <p:cNvSpPr txBox="1"/>
          <p:nvPr/>
        </p:nvSpPr>
        <p:spPr>
          <a:xfrm>
            <a:off x="1378260" y="2509970"/>
            <a:ext cx="168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Unknown</a:t>
            </a:r>
          </a:p>
          <a:p>
            <a:pPr algn="ctr"/>
            <a:r>
              <a:rPr lang="ko-KR" altLang="en-US" sz="24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값 여부</a:t>
            </a:r>
          </a:p>
        </p:txBody>
      </p:sp>
    </p:spTree>
    <p:extLst>
      <p:ext uri="{BB962C8B-B14F-4D97-AF65-F5344CB8AC3E}">
        <p14:creationId xmlns:p14="http://schemas.microsoft.com/office/powerpoint/2010/main" val="678441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AB803CC4-AEFE-462F-97C1-83E55A62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DBC602-D702-4ADD-A851-F68A28296566}"/>
              </a:ext>
            </a:extLst>
          </p:cNvPr>
          <p:cNvSpPr txBox="1"/>
          <p:nvPr/>
        </p:nvSpPr>
        <p:spPr>
          <a:xfrm>
            <a:off x="1259214" y="1894026"/>
            <a:ext cx="9480070" cy="78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Random Forest,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XGBoost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CatBoost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LightGBM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RNN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 많은 모델을 사용해 보았으나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최종적으로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LightGBM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선택하였다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937A45-9CE5-4B8F-AD0D-11B033B31C32}"/>
              </a:ext>
            </a:extLst>
          </p:cNvPr>
          <p:cNvSpPr/>
          <p:nvPr/>
        </p:nvSpPr>
        <p:spPr>
          <a:xfrm>
            <a:off x="386799" y="3249196"/>
            <a:ext cx="138981" cy="409288"/>
          </a:xfrm>
          <a:prstGeom prst="rect">
            <a:avLst/>
          </a:prstGeom>
          <a:solidFill>
            <a:srgbClr val="003F7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6CAB19-691A-4CAF-91BF-5B6EC7342A37}"/>
              </a:ext>
            </a:extLst>
          </p:cNvPr>
          <p:cNvSpPr txBox="1"/>
          <p:nvPr/>
        </p:nvSpPr>
        <p:spPr>
          <a:xfrm>
            <a:off x="525780" y="3238396"/>
            <a:ext cx="16078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LightGBM</a:t>
            </a:r>
            <a:endParaRPr lang="ko-KR" altLang="en-US" sz="2200" dirty="0">
              <a:solidFill>
                <a:srgbClr val="003F7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F7666E-5F96-4593-A47B-89B54BB8798D}"/>
              </a:ext>
            </a:extLst>
          </p:cNvPr>
          <p:cNvSpPr txBox="1"/>
          <p:nvPr/>
        </p:nvSpPr>
        <p:spPr>
          <a:xfrm>
            <a:off x="1197656" y="3956251"/>
            <a:ext cx="9603185" cy="149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XGBoost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CatBoost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같은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Boosting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모델은 단일 모델 대비 높은 분류 성능을 가진다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dist"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특히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LightGBM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XGBoost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대비 학습 시간이 짧아 많은 파라미터를 튜닝하기에 유리하다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 보험 청구 데이터는 분석할 때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하이퍼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파라미터에 따라 예측 결과의 차이가 많이 나서 파라미터 튜닝에 유리한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LightGBM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모델을 선정하였다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49005C6-75B3-47CB-87F8-E1FAC2503A93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302BD40-78C3-4BED-9D25-574850CD907D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88DEDE0-57A9-4941-BB95-075933BF2BEA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F83E212-C71C-45A6-BD1B-8038F7AAFDC6}"/>
              </a:ext>
            </a:extLst>
          </p:cNvPr>
          <p:cNvSpPr txBox="1"/>
          <p:nvPr/>
        </p:nvSpPr>
        <p:spPr>
          <a:xfrm>
            <a:off x="354099" y="342578"/>
            <a:ext cx="5693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Model Tuning &amp; Evaluation</a:t>
            </a:r>
            <a:endParaRPr lang="ko-KR" altLang="en-US" sz="3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207FF0-6E84-4CA9-A866-7A3F48B461B5}"/>
              </a:ext>
            </a:extLst>
          </p:cNvPr>
          <p:cNvSpPr txBox="1"/>
          <p:nvPr/>
        </p:nvSpPr>
        <p:spPr>
          <a:xfrm>
            <a:off x="390465" y="842226"/>
            <a:ext cx="275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선택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A4BD4-584C-4CB4-A198-933399E1A0D4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A21234-2B7E-4EE2-904D-3C640920F48F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1FEAC-AB3A-45BC-BFD6-1A0F5390D02F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806EF-54EA-4B48-AF23-7F8CE1E4065A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328E99-5E86-4585-AF36-5D1A399A9B3B}"/>
              </a:ext>
            </a:extLst>
          </p:cNvPr>
          <p:cNvSpPr/>
          <p:nvPr/>
        </p:nvSpPr>
        <p:spPr>
          <a:xfrm>
            <a:off x="8762058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4030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AB803CC4-AEFE-462F-97C1-83E55A62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FB0FB3-A5CD-4489-A51B-308B40CC5FC9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0D5EFED-A28B-4662-99D5-61CF824DD261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F4B2860-08FC-4792-9E96-4AB4A766C97F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695799E-846F-4C20-A232-DA47C5595E60}"/>
              </a:ext>
            </a:extLst>
          </p:cNvPr>
          <p:cNvSpPr txBox="1"/>
          <p:nvPr/>
        </p:nvSpPr>
        <p:spPr>
          <a:xfrm>
            <a:off x="354099" y="342578"/>
            <a:ext cx="5693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Model Tuning &amp; Evaluation</a:t>
            </a:r>
            <a:endParaRPr lang="ko-KR" altLang="en-US" sz="3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04FFAB-86DD-411E-AFA7-D83DB615E637}"/>
              </a:ext>
            </a:extLst>
          </p:cNvPr>
          <p:cNvSpPr txBox="1"/>
          <p:nvPr/>
        </p:nvSpPr>
        <p:spPr>
          <a:xfrm>
            <a:off x="390465" y="842226"/>
            <a:ext cx="275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201B7A-CBDF-4F25-B5E7-21C3A1B6A2EB}"/>
              </a:ext>
            </a:extLst>
          </p:cNvPr>
          <p:cNvSpPr txBox="1"/>
          <p:nvPr/>
        </p:nvSpPr>
        <p:spPr>
          <a:xfrm>
            <a:off x="729282" y="1453469"/>
            <a:ext cx="9099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 1</a:t>
            </a:r>
            <a:r>
              <a:rPr lang="en-US" altLang="ko-KR" sz="2000" dirty="0">
                <a:solidFill>
                  <a:srgbClr val="003F7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random seed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LGBMClassifier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개를 생성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 2</a:t>
            </a:r>
            <a:r>
              <a:rPr lang="en-US" altLang="ko-KR" sz="2000" dirty="0">
                <a:solidFill>
                  <a:srgbClr val="003F7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LGBMClassifier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predict_proba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이용하여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모델 결과를 소프트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보팅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7F13566-2D39-4EC4-AFFA-A72B03ED0CDB}"/>
              </a:ext>
            </a:extLst>
          </p:cNvPr>
          <p:cNvSpPr/>
          <p:nvPr/>
        </p:nvSpPr>
        <p:spPr>
          <a:xfrm>
            <a:off x="1127588" y="2699332"/>
            <a:ext cx="914400" cy="2080433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</a:t>
            </a: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C0393E5-1FBA-428E-B75A-B692D1ADD986}"/>
              </a:ext>
            </a:extLst>
          </p:cNvPr>
          <p:cNvCxnSpPr>
            <a:cxnSpLocks/>
          </p:cNvCxnSpPr>
          <p:nvPr/>
        </p:nvCxnSpPr>
        <p:spPr>
          <a:xfrm>
            <a:off x="2253668" y="3776685"/>
            <a:ext cx="970002" cy="0"/>
          </a:xfrm>
          <a:prstGeom prst="straightConnector1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8FD91F6-AEE3-42BA-8305-501B0026610D}"/>
              </a:ext>
            </a:extLst>
          </p:cNvPr>
          <p:cNvSpPr/>
          <p:nvPr/>
        </p:nvSpPr>
        <p:spPr>
          <a:xfrm>
            <a:off x="3432914" y="2699332"/>
            <a:ext cx="1068381" cy="37723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 1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7C651FA-3C01-4A6B-94DD-33FFB276790C}"/>
              </a:ext>
            </a:extLst>
          </p:cNvPr>
          <p:cNvSpPr txBox="1"/>
          <p:nvPr/>
        </p:nvSpPr>
        <p:spPr>
          <a:xfrm>
            <a:off x="2325965" y="3397087"/>
            <a:ext cx="709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학습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1C848C2-1306-444A-9CB8-13912EA32787}"/>
              </a:ext>
            </a:extLst>
          </p:cNvPr>
          <p:cNvSpPr/>
          <p:nvPr/>
        </p:nvSpPr>
        <p:spPr>
          <a:xfrm>
            <a:off x="3432914" y="3121282"/>
            <a:ext cx="1068381" cy="37723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 2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11E2277-72AE-4AEC-9A2F-B1BB041B7EA4}"/>
              </a:ext>
            </a:extLst>
          </p:cNvPr>
          <p:cNvSpPr/>
          <p:nvPr/>
        </p:nvSpPr>
        <p:spPr>
          <a:xfrm>
            <a:off x="3432914" y="3547011"/>
            <a:ext cx="1068381" cy="37723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 3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9A688DB-91EB-4260-9B3F-F6EE0E8F2B4B}"/>
              </a:ext>
            </a:extLst>
          </p:cNvPr>
          <p:cNvSpPr/>
          <p:nvPr/>
        </p:nvSpPr>
        <p:spPr>
          <a:xfrm>
            <a:off x="3432914" y="3962885"/>
            <a:ext cx="1068381" cy="37723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 4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03AB7E-DACF-40E9-AF6E-65B151AC77EE}"/>
              </a:ext>
            </a:extLst>
          </p:cNvPr>
          <p:cNvSpPr/>
          <p:nvPr/>
        </p:nvSpPr>
        <p:spPr>
          <a:xfrm>
            <a:off x="3432914" y="4386560"/>
            <a:ext cx="1068381" cy="37723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 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F1762EA-C2AF-4DB3-BE64-C3886D9D95A4}"/>
              </a:ext>
            </a:extLst>
          </p:cNvPr>
          <p:cNvSpPr/>
          <p:nvPr/>
        </p:nvSpPr>
        <p:spPr>
          <a:xfrm>
            <a:off x="8054107" y="2716781"/>
            <a:ext cx="1068381" cy="37723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result 1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C0DF19D-93FD-4152-935B-3097F141500F}"/>
              </a:ext>
            </a:extLst>
          </p:cNvPr>
          <p:cNvSpPr/>
          <p:nvPr/>
        </p:nvSpPr>
        <p:spPr>
          <a:xfrm>
            <a:off x="8054107" y="3138731"/>
            <a:ext cx="1068381" cy="37723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result 2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A60433-496B-4C88-8111-A18BB7401F53}"/>
              </a:ext>
            </a:extLst>
          </p:cNvPr>
          <p:cNvSpPr/>
          <p:nvPr/>
        </p:nvSpPr>
        <p:spPr>
          <a:xfrm>
            <a:off x="8054107" y="3564460"/>
            <a:ext cx="1068381" cy="37723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result 3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0AFBBB0-B101-46E6-9427-16C9B90F7B84}"/>
              </a:ext>
            </a:extLst>
          </p:cNvPr>
          <p:cNvSpPr/>
          <p:nvPr/>
        </p:nvSpPr>
        <p:spPr>
          <a:xfrm>
            <a:off x="8054107" y="3980334"/>
            <a:ext cx="1068381" cy="37723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result 4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3C124F0-9BA1-42FA-B01D-17ED37E3A9B3}"/>
              </a:ext>
            </a:extLst>
          </p:cNvPr>
          <p:cNvSpPr/>
          <p:nvPr/>
        </p:nvSpPr>
        <p:spPr>
          <a:xfrm>
            <a:off x="8054107" y="4404009"/>
            <a:ext cx="1068381" cy="37723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result 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927FEB-6C4B-4EBB-8553-005222ADEEA0}"/>
              </a:ext>
            </a:extLst>
          </p:cNvPr>
          <p:cNvCxnSpPr>
            <a:cxnSpLocks/>
          </p:cNvCxnSpPr>
          <p:nvPr/>
        </p:nvCxnSpPr>
        <p:spPr>
          <a:xfrm>
            <a:off x="4692905" y="3776685"/>
            <a:ext cx="970002" cy="0"/>
          </a:xfrm>
          <a:prstGeom prst="straightConnector1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EA0BDE2-C624-44D9-A334-F7856F932D27}"/>
              </a:ext>
            </a:extLst>
          </p:cNvPr>
          <p:cNvSpPr txBox="1"/>
          <p:nvPr/>
        </p:nvSpPr>
        <p:spPr>
          <a:xfrm>
            <a:off x="4765202" y="3397087"/>
            <a:ext cx="709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예측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D9C0BF6-8B0F-40E9-AAF0-39873E5A8A02}"/>
              </a:ext>
            </a:extLst>
          </p:cNvPr>
          <p:cNvSpPr/>
          <p:nvPr/>
        </p:nvSpPr>
        <p:spPr>
          <a:xfrm>
            <a:off x="10414799" y="3156122"/>
            <a:ext cx="914400" cy="1230436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result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1EC109D-525D-4F6B-9612-152F9FE093B9}"/>
              </a:ext>
            </a:extLst>
          </p:cNvPr>
          <p:cNvCxnSpPr>
            <a:cxnSpLocks/>
          </p:cNvCxnSpPr>
          <p:nvPr/>
        </p:nvCxnSpPr>
        <p:spPr>
          <a:xfrm>
            <a:off x="6927669" y="3776685"/>
            <a:ext cx="970002" cy="0"/>
          </a:xfrm>
          <a:prstGeom prst="straightConnector1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6246514-3D6C-448F-87C0-709FAB9F13D9}"/>
              </a:ext>
            </a:extLst>
          </p:cNvPr>
          <p:cNvCxnSpPr>
            <a:cxnSpLocks/>
          </p:cNvCxnSpPr>
          <p:nvPr/>
        </p:nvCxnSpPr>
        <p:spPr>
          <a:xfrm>
            <a:off x="9278885" y="3776685"/>
            <a:ext cx="970002" cy="0"/>
          </a:xfrm>
          <a:prstGeom prst="straightConnector1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08CF83AD-F203-48D1-93F5-55C07A242D19}"/>
              </a:ext>
            </a:extLst>
          </p:cNvPr>
          <p:cNvSpPr txBox="1"/>
          <p:nvPr/>
        </p:nvSpPr>
        <p:spPr>
          <a:xfrm>
            <a:off x="9392229" y="3156122"/>
            <a:ext cx="709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소프트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보팅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32B6BB-ACFA-4D83-AE2E-DF979388B301}"/>
              </a:ext>
            </a:extLst>
          </p:cNvPr>
          <p:cNvSpPr/>
          <p:nvPr/>
        </p:nvSpPr>
        <p:spPr>
          <a:xfrm>
            <a:off x="5878579" y="3156122"/>
            <a:ext cx="914400" cy="1230436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Valid</a:t>
            </a: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38A684-1C58-4E3B-8ADF-D41FEFC0AADE}"/>
              </a:ext>
            </a:extLst>
          </p:cNvPr>
          <p:cNvSpPr txBox="1"/>
          <p:nvPr/>
        </p:nvSpPr>
        <p:spPr>
          <a:xfrm>
            <a:off x="1952625" y="5569412"/>
            <a:ext cx="8786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0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결과를 소프트 </a:t>
            </a:r>
            <a:r>
              <a:rPr lang="ko-KR" altLang="en-US" sz="2000" dirty="0" err="1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보팅함으로써</a:t>
            </a:r>
            <a:r>
              <a:rPr lang="ko-KR" altLang="en-US" sz="20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약 </a:t>
            </a:r>
            <a:r>
              <a:rPr lang="en-US" altLang="ko-KR" sz="20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0.3~0.5</a:t>
            </a:r>
            <a:r>
              <a:rPr lang="ko-KR" altLang="en-US" sz="20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점의 </a:t>
            </a:r>
            <a:r>
              <a:rPr lang="en-US" altLang="ko-KR" sz="20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f1 score </a:t>
            </a:r>
            <a:r>
              <a:rPr lang="ko-KR" altLang="en-US" sz="20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상승을 얻을 수 있었다</a:t>
            </a:r>
            <a:r>
              <a:rPr lang="en-US" altLang="ko-KR" sz="20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20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4197F-9EAB-48A7-833D-7146FC0CEAE1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02202-87FD-4B7D-B820-80CB13508BE3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6DA30-55ED-4455-8364-7A7F8BDEB0CB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CB799-E7E2-45F3-A1EE-1EB61E0A7E18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7A594A-729B-429C-98ED-58F156305DF8}"/>
              </a:ext>
            </a:extLst>
          </p:cNvPr>
          <p:cNvSpPr/>
          <p:nvPr/>
        </p:nvSpPr>
        <p:spPr>
          <a:xfrm>
            <a:off x="8762058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63210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AB803CC4-AEFE-462F-97C1-83E55A62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FB0FB3-A5CD-4489-A51B-308B40CC5FC9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0D5EFED-A28B-4662-99D5-61CF824DD261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F4B2860-08FC-4792-9E96-4AB4A766C97F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695799E-846F-4C20-A232-DA47C5595E60}"/>
              </a:ext>
            </a:extLst>
          </p:cNvPr>
          <p:cNvSpPr txBox="1"/>
          <p:nvPr/>
        </p:nvSpPr>
        <p:spPr>
          <a:xfrm>
            <a:off x="354099" y="342578"/>
            <a:ext cx="5693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Model Tuning &amp; Evaluation</a:t>
            </a:r>
            <a:endParaRPr lang="ko-KR" altLang="en-US" sz="3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04FFAB-86DD-411E-AFA7-D83DB615E637}"/>
              </a:ext>
            </a:extLst>
          </p:cNvPr>
          <p:cNvSpPr txBox="1"/>
          <p:nvPr/>
        </p:nvSpPr>
        <p:spPr>
          <a:xfrm>
            <a:off x="390465" y="842226"/>
            <a:ext cx="275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설명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BA58EB8-6FC5-47E8-8644-50B33BADDF07}"/>
              </a:ext>
            </a:extLst>
          </p:cNvPr>
          <p:cNvSpPr/>
          <p:nvPr/>
        </p:nvSpPr>
        <p:spPr>
          <a:xfrm>
            <a:off x="1207113" y="3116200"/>
            <a:ext cx="914400" cy="1230436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result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1673009-D9DD-4319-9DB1-0398DD8C2700}"/>
              </a:ext>
            </a:extLst>
          </p:cNvPr>
          <p:cNvCxnSpPr>
            <a:cxnSpLocks/>
          </p:cNvCxnSpPr>
          <p:nvPr/>
        </p:nvCxnSpPr>
        <p:spPr>
          <a:xfrm>
            <a:off x="2332537" y="3773328"/>
            <a:ext cx="970002" cy="0"/>
          </a:xfrm>
          <a:prstGeom prst="straightConnector1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F9054D4-9FA7-42BD-A7C6-466C5B62C37A}"/>
              </a:ext>
            </a:extLst>
          </p:cNvPr>
          <p:cNvSpPr txBox="1"/>
          <p:nvPr/>
        </p:nvSpPr>
        <p:spPr>
          <a:xfrm>
            <a:off x="2332538" y="3393730"/>
            <a:ext cx="970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분할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5169C5-3EB0-49BB-8613-D8D060EC9781}"/>
              </a:ext>
            </a:extLst>
          </p:cNvPr>
          <p:cNvSpPr/>
          <p:nvPr/>
        </p:nvSpPr>
        <p:spPr>
          <a:xfrm>
            <a:off x="3513563" y="3116200"/>
            <a:ext cx="1068381" cy="707885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0.84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(A)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3A7EDB-A15E-4C42-889E-D167A3E4FDA7}"/>
              </a:ext>
            </a:extLst>
          </p:cNvPr>
          <p:cNvSpPr/>
          <p:nvPr/>
        </p:nvSpPr>
        <p:spPr>
          <a:xfrm>
            <a:off x="3513562" y="3951092"/>
            <a:ext cx="1068381" cy="400109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0.84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미만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8A13BCD-7EF5-4B00-9CB1-6C4C13721964}"/>
              </a:ext>
            </a:extLst>
          </p:cNvPr>
          <p:cNvCxnSpPr>
            <a:cxnSpLocks/>
          </p:cNvCxnSpPr>
          <p:nvPr/>
        </p:nvCxnSpPr>
        <p:spPr>
          <a:xfrm>
            <a:off x="4788866" y="3393730"/>
            <a:ext cx="970002" cy="0"/>
          </a:xfrm>
          <a:prstGeom prst="straightConnector1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BC3898F-2BE7-44B0-A4A9-7E69B2F38EFC}"/>
              </a:ext>
            </a:extLst>
          </p:cNvPr>
          <p:cNvSpPr txBox="1"/>
          <p:nvPr/>
        </p:nvSpPr>
        <p:spPr>
          <a:xfrm>
            <a:off x="4788866" y="2507420"/>
            <a:ext cx="970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학습 데이터에 추가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F12B5B-2E6B-4538-9ECF-1798DBF714D8}"/>
              </a:ext>
            </a:extLst>
          </p:cNvPr>
          <p:cNvSpPr/>
          <p:nvPr/>
        </p:nvSpPr>
        <p:spPr>
          <a:xfrm>
            <a:off x="6047398" y="2545735"/>
            <a:ext cx="914400" cy="1664357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New</a:t>
            </a: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</a:t>
            </a: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52FB1F8-303C-4B90-A0A2-D20BE95004D6}"/>
              </a:ext>
            </a:extLst>
          </p:cNvPr>
          <p:cNvSpPr/>
          <p:nvPr/>
        </p:nvSpPr>
        <p:spPr>
          <a:xfrm>
            <a:off x="6047398" y="4382922"/>
            <a:ext cx="914400" cy="869792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New</a:t>
            </a: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Valid</a:t>
            </a: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84CDC941-3FC9-473B-8CCE-760896D0EF3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70302" y="3868617"/>
            <a:ext cx="224816" cy="1669915"/>
          </a:xfrm>
          <a:prstGeom prst="bentConnector2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4C4F800-3C01-400E-BD92-4B175F47005D}"/>
              </a:ext>
            </a:extLst>
          </p:cNvPr>
          <p:cNvCxnSpPr>
            <a:cxnSpLocks/>
          </p:cNvCxnSpPr>
          <p:nvPr/>
        </p:nvCxnSpPr>
        <p:spPr>
          <a:xfrm>
            <a:off x="7176013" y="3393730"/>
            <a:ext cx="970002" cy="0"/>
          </a:xfrm>
          <a:prstGeom prst="straightConnector1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BF5D6B-5F7D-499C-9969-C8C88EC63EBA}"/>
              </a:ext>
            </a:extLst>
          </p:cNvPr>
          <p:cNvSpPr/>
          <p:nvPr/>
        </p:nvSpPr>
        <p:spPr>
          <a:xfrm>
            <a:off x="8358646" y="3132220"/>
            <a:ext cx="1068381" cy="52302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22CD41-E8A9-4438-8A9A-1D4F424C9882}"/>
              </a:ext>
            </a:extLst>
          </p:cNvPr>
          <p:cNvSpPr txBox="1"/>
          <p:nvPr/>
        </p:nvSpPr>
        <p:spPr>
          <a:xfrm>
            <a:off x="7174429" y="2938352"/>
            <a:ext cx="970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재학습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4F00B6E1-3924-4E3A-9BCA-AE515AA6C0DC}"/>
              </a:ext>
            </a:extLst>
          </p:cNvPr>
          <p:cNvCxnSpPr>
            <a:cxnSpLocks/>
          </p:cNvCxnSpPr>
          <p:nvPr/>
        </p:nvCxnSpPr>
        <p:spPr>
          <a:xfrm rot="5400000">
            <a:off x="7636147" y="3414837"/>
            <a:ext cx="766793" cy="1718408"/>
          </a:xfrm>
          <a:prstGeom prst="bentConnector2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644C852-3B5D-4360-9280-14F6B85C9223}"/>
              </a:ext>
            </a:extLst>
          </p:cNvPr>
          <p:cNvCxnSpPr>
            <a:cxnSpLocks/>
          </p:cNvCxnSpPr>
          <p:nvPr/>
        </p:nvCxnSpPr>
        <p:spPr>
          <a:xfrm>
            <a:off x="7160339" y="4980483"/>
            <a:ext cx="2342249" cy="0"/>
          </a:xfrm>
          <a:prstGeom prst="straightConnector1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897E4B7-72A7-40ED-95A2-94A1F4709D09}"/>
              </a:ext>
            </a:extLst>
          </p:cNvPr>
          <p:cNvSpPr/>
          <p:nvPr/>
        </p:nvSpPr>
        <p:spPr>
          <a:xfrm>
            <a:off x="9703857" y="4785771"/>
            <a:ext cx="914400" cy="430887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result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D3F1EB9-C34A-401C-8B44-F844126422A2}"/>
              </a:ext>
            </a:extLst>
          </p:cNvPr>
          <p:cNvSpPr txBox="1"/>
          <p:nvPr/>
        </p:nvSpPr>
        <p:spPr>
          <a:xfrm>
            <a:off x="1767492" y="5517632"/>
            <a:ext cx="8767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121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최대확률이 </a:t>
            </a:r>
            <a:r>
              <a:rPr lang="en-US" altLang="ko-KR" sz="2000" dirty="0">
                <a:solidFill>
                  <a:srgbClr val="2121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0.84 </a:t>
            </a:r>
            <a:r>
              <a:rPr lang="ko-KR" altLang="en-US" sz="2000" dirty="0">
                <a:solidFill>
                  <a:srgbClr val="2121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이상인 데이터를 학습 데이터에 추가해주면서 학습 데이터가 증가하는 </a:t>
            </a:r>
            <a:endParaRPr lang="en-US" altLang="ko-KR" sz="2000" dirty="0">
              <a:solidFill>
                <a:srgbClr val="2121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2121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효과가 나타나 예측 정확도가 상승했다</a:t>
            </a:r>
            <a:r>
              <a:rPr lang="en-US" altLang="ko-KR" sz="2000" dirty="0">
                <a:solidFill>
                  <a:srgbClr val="2121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2A547E5-8FFA-4CC0-BB9A-C044A426C7A2}"/>
              </a:ext>
            </a:extLst>
          </p:cNvPr>
          <p:cNvSpPr txBox="1"/>
          <p:nvPr/>
        </p:nvSpPr>
        <p:spPr>
          <a:xfrm>
            <a:off x="7669935" y="4244339"/>
            <a:ext cx="699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예측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3BBA38-243D-47F3-BBE3-1A0A80A041B3}"/>
              </a:ext>
            </a:extLst>
          </p:cNvPr>
          <p:cNvSpPr txBox="1"/>
          <p:nvPr/>
        </p:nvSpPr>
        <p:spPr>
          <a:xfrm>
            <a:off x="729281" y="1453469"/>
            <a:ext cx="9888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 3.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소프트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보팅한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결과값에서 </a:t>
            </a:r>
            <a:r>
              <a:rPr lang="en-US" altLang="ko-KR" sz="20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row</a:t>
            </a:r>
            <a:r>
              <a:rPr lang="ko-KR" altLang="en-US" sz="20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별로 예측된 </a:t>
            </a:r>
            <a:r>
              <a:rPr lang="en-US" altLang="ko-KR" sz="20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</a:t>
            </a:r>
            <a:r>
              <a:rPr lang="ko-KR" altLang="en-US" sz="20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들의 최대확률이 </a:t>
            </a:r>
            <a:r>
              <a:rPr lang="en-US" altLang="ko-KR" sz="20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0.84 </a:t>
            </a:r>
            <a:r>
              <a:rPr lang="ko-KR" altLang="en-US" sz="20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이상인 데이터는  </a:t>
            </a:r>
            <a:endParaRPr lang="en-US" altLang="ko-KR" sz="2000" b="0" i="0" dirty="0">
              <a:solidFill>
                <a:srgbClr val="21212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2121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</a:t>
            </a:r>
            <a:r>
              <a:rPr lang="ko-KR" altLang="en-US" sz="20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예측이 맞았다고 가정하고 </a:t>
            </a:r>
            <a:r>
              <a:rPr lang="en-US" altLang="ko-KR" sz="2000" dirty="0">
                <a:solidFill>
                  <a:srgbClr val="2121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</a:t>
            </a:r>
            <a:r>
              <a:rPr lang="ko-KR" altLang="en-US" sz="2000" dirty="0">
                <a:solidFill>
                  <a:srgbClr val="2121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2121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</a:t>
            </a:r>
            <a:r>
              <a:rPr lang="ko-KR" altLang="en-US" sz="2000" dirty="0">
                <a:solidFill>
                  <a:srgbClr val="2121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추가 후 남은 데이터만 </a:t>
            </a:r>
            <a:r>
              <a:rPr lang="en-US" altLang="ko-KR" sz="2000" dirty="0">
                <a:solidFill>
                  <a:srgbClr val="2121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valid set</a:t>
            </a:r>
            <a:r>
              <a:rPr lang="ko-KR" altLang="en-US" sz="2000" dirty="0">
                <a:solidFill>
                  <a:srgbClr val="2121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r>
              <a:rPr lang="ko-KR" altLang="en-US" sz="2000" dirty="0" err="1">
                <a:solidFill>
                  <a:srgbClr val="2121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재학습</a:t>
            </a:r>
            <a:endParaRPr lang="en-US" altLang="ko-KR" sz="2000" dirty="0">
              <a:solidFill>
                <a:srgbClr val="2121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A4A3D-89AE-4B64-9868-7C950D485522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55FE8A-6ACD-429B-8236-C59D1F944A56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7A3797-1CD0-42D8-91C9-7D9AD7CBF9C1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6A9850-AA10-48C1-96D0-07042DAAFBB0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A950FF-E12E-43CA-AAA7-2E0F3A2CF9E5}"/>
              </a:ext>
            </a:extLst>
          </p:cNvPr>
          <p:cNvSpPr/>
          <p:nvPr/>
        </p:nvSpPr>
        <p:spPr>
          <a:xfrm>
            <a:off x="8762058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83728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AB803CC4-AEFE-462F-97C1-83E55A62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FB0FB3-A5CD-4489-A51B-308B40CC5FC9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0D5EFED-A28B-4662-99D5-61CF824DD261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F4B2860-08FC-4792-9E96-4AB4A766C97F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695799E-846F-4C20-A232-DA47C5595E60}"/>
              </a:ext>
            </a:extLst>
          </p:cNvPr>
          <p:cNvSpPr txBox="1"/>
          <p:nvPr/>
        </p:nvSpPr>
        <p:spPr>
          <a:xfrm>
            <a:off x="354099" y="342578"/>
            <a:ext cx="5693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Model Tuning &amp; Evaluation</a:t>
            </a:r>
            <a:endParaRPr lang="ko-KR" altLang="en-US" sz="3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04FFAB-86DD-411E-AFA7-D83DB615E637}"/>
              </a:ext>
            </a:extLst>
          </p:cNvPr>
          <p:cNvSpPr txBox="1"/>
          <p:nvPr/>
        </p:nvSpPr>
        <p:spPr>
          <a:xfrm>
            <a:off x="390465" y="842226"/>
            <a:ext cx="275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201B7A-CBDF-4F25-B5E7-21C3A1B6A2EB}"/>
              </a:ext>
            </a:extLst>
          </p:cNvPr>
          <p:cNvSpPr txBox="1"/>
          <p:nvPr/>
        </p:nvSpPr>
        <p:spPr>
          <a:xfrm>
            <a:off x="1078905" y="1425554"/>
            <a:ext cx="9099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 4.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 과정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값을 분할해서 학습 데이터에 추가하는 과정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한번 더 반복 실행 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초기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예측값과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병합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FC36018-A3FC-45AB-A277-B7C0C05EBDA6}"/>
              </a:ext>
            </a:extLst>
          </p:cNvPr>
          <p:cNvSpPr/>
          <p:nvPr/>
        </p:nvSpPr>
        <p:spPr>
          <a:xfrm>
            <a:off x="421021" y="3085108"/>
            <a:ext cx="914400" cy="1230436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result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F9CBD58-2F8F-485F-B9FE-DDC203FA1AC4}"/>
              </a:ext>
            </a:extLst>
          </p:cNvPr>
          <p:cNvCxnSpPr>
            <a:cxnSpLocks/>
          </p:cNvCxnSpPr>
          <p:nvPr/>
        </p:nvCxnSpPr>
        <p:spPr>
          <a:xfrm>
            <a:off x="1546445" y="3742236"/>
            <a:ext cx="970002" cy="0"/>
          </a:xfrm>
          <a:prstGeom prst="straightConnector1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7FB8E27-CCBA-4A72-A463-8554FE204DE3}"/>
              </a:ext>
            </a:extLst>
          </p:cNvPr>
          <p:cNvSpPr txBox="1"/>
          <p:nvPr/>
        </p:nvSpPr>
        <p:spPr>
          <a:xfrm>
            <a:off x="1546446" y="3362638"/>
            <a:ext cx="970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분할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171CB27-8623-4466-8B32-A84D689DEC28}"/>
              </a:ext>
            </a:extLst>
          </p:cNvPr>
          <p:cNvSpPr/>
          <p:nvPr/>
        </p:nvSpPr>
        <p:spPr>
          <a:xfrm>
            <a:off x="2727471" y="3085108"/>
            <a:ext cx="1068381" cy="707885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0.84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(B)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D6631A-93CB-4521-8E31-5D9E65D24587}"/>
              </a:ext>
            </a:extLst>
          </p:cNvPr>
          <p:cNvSpPr/>
          <p:nvPr/>
        </p:nvSpPr>
        <p:spPr>
          <a:xfrm>
            <a:off x="2727470" y="3920000"/>
            <a:ext cx="1068381" cy="400109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0.84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미만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8C90CC1-3C04-4E9A-8E93-D82F71E75504}"/>
              </a:ext>
            </a:extLst>
          </p:cNvPr>
          <p:cNvCxnSpPr>
            <a:cxnSpLocks/>
          </p:cNvCxnSpPr>
          <p:nvPr/>
        </p:nvCxnSpPr>
        <p:spPr>
          <a:xfrm>
            <a:off x="4002774" y="3362638"/>
            <a:ext cx="970002" cy="0"/>
          </a:xfrm>
          <a:prstGeom prst="straightConnector1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96C3E3E-5B4A-48DD-8F2C-ABFB5CAFEEE0}"/>
              </a:ext>
            </a:extLst>
          </p:cNvPr>
          <p:cNvSpPr txBox="1"/>
          <p:nvPr/>
        </p:nvSpPr>
        <p:spPr>
          <a:xfrm>
            <a:off x="4002774" y="2476328"/>
            <a:ext cx="970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학습 데이터에 추가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05B40CF-1CDB-447A-A4F6-791E56972F28}"/>
              </a:ext>
            </a:extLst>
          </p:cNvPr>
          <p:cNvSpPr/>
          <p:nvPr/>
        </p:nvSpPr>
        <p:spPr>
          <a:xfrm>
            <a:off x="5261306" y="2514643"/>
            <a:ext cx="914400" cy="1664357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New</a:t>
            </a: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</a:t>
            </a: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E30B4A3-82CD-4097-BAC0-D3BF9086C469}"/>
              </a:ext>
            </a:extLst>
          </p:cNvPr>
          <p:cNvSpPr/>
          <p:nvPr/>
        </p:nvSpPr>
        <p:spPr>
          <a:xfrm>
            <a:off x="5261306" y="4351830"/>
            <a:ext cx="914400" cy="869792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New</a:t>
            </a: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Valid</a:t>
            </a: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4E1F5F35-F65B-4248-93C4-4C030F48BF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84210" y="3837525"/>
            <a:ext cx="224816" cy="1669915"/>
          </a:xfrm>
          <a:prstGeom prst="bentConnector2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3D5CE25-3FF3-478A-94CF-0FA8E1DE1C96}"/>
              </a:ext>
            </a:extLst>
          </p:cNvPr>
          <p:cNvCxnSpPr>
            <a:cxnSpLocks/>
          </p:cNvCxnSpPr>
          <p:nvPr/>
        </p:nvCxnSpPr>
        <p:spPr>
          <a:xfrm>
            <a:off x="6389921" y="3362638"/>
            <a:ext cx="970002" cy="0"/>
          </a:xfrm>
          <a:prstGeom prst="straightConnector1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4F03532-4A1D-4C4F-8877-755ABF9B4170}"/>
              </a:ext>
            </a:extLst>
          </p:cNvPr>
          <p:cNvSpPr/>
          <p:nvPr/>
        </p:nvSpPr>
        <p:spPr>
          <a:xfrm>
            <a:off x="7572554" y="3101128"/>
            <a:ext cx="1068381" cy="52302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F11008-A965-4963-8A2D-BB8FE47FB2A4}"/>
              </a:ext>
            </a:extLst>
          </p:cNvPr>
          <p:cNvSpPr txBox="1"/>
          <p:nvPr/>
        </p:nvSpPr>
        <p:spPr>
          <a:xfrm>
            <a:off x="6388337" y="2907260"/>
            <a:ext cx="970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재학습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43D5CDAD-C01C-445D-BE09-85A5BF888E2C}"/>
              </a:ext>
            </a:extLst>
          </p:cNvPr>
          <p:cNvCxnSpPr>
            <a:cxnSpLocks/>
          </p:cNvCxnSpPr>
          <p:nvPr/>
        </p:nvCxnSpPr>
        <p:spPr>
          <a:xfrm rot="5400000">
            <a:off x="6850055" y="3383745"/>
            <a:ext cx="766793" cy="1718408"/>
          </a:xfrm>
          <a:prstGeom prst="bentConnector2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48417EE-678F-45ED-B622-C755259D3BF9}"/>
              </a:ext>
            </a:extLst>
          </p:cNvPr>
          <p:cNvCxnSpPr>
            <a:cxnSpLocks/>
          </p:cNvCxnSpPr>
          <p:nvPr/>
        </p:nvCxnSpPr>
        <p:spPr>
          <a:xfrm>
            <a:off x="6374247" y="4949391"/>
            <a:ext cx="2342249" cy="0"/>
          </a:xfrm>
          <a:prstGeom prst="straightConnector1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52A37C7-97E3-4293-A680-3DA393E980F7}"/>
              </a:ext>
            </a:extLst>
          </p:cNvPr>
          <p:cNvSpPr/>
          <p:nvPr/>
        </p:nvSpPr>
        <p:spPr>
          <a:xfrm>
            <a:off x="8917765" y="4754679"/>
            <a:ext cx="914400" cy="430887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result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E92F511-3962-4537-A031-EA71572F79DE}"/>
              </a:ext>
            </a:extLst>
          </p:cNvPr>
          <p:cNvSpPr txBox="1"/>
          <p:nvPr/>
        </p:nvSpPr>
        <p:spPr>
          <a:xfrm>
            <a:off x="6883843" y="4213247"/>
            <a:ext cx="699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예측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8BAD9D4-B7BF-47D5-8472-BC0ECC4F1168}"/>
              </a:ext>
            </a:extLst>
          </p:cNvPr>
          <p:cNvSpPr/>
          <p:nvPr/>
        </p:nvSpPr>
        <p:spPr>
          <a:xfrm>
            <a:off x="8886791" y="2858670"/>
            <a:ext cx="995071" cy="967727"/>
          </a:xfrm>
          <a:prstGeom prst="rect">
            <a:avLst/>
          </a:prstGeom>
          <a:solidFill>
            <a:srgbClr val="F6812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6173AC3-90B6-44B3-900E-F3C7CC8919ED}"/>
              </a:ext>
            </a:extLst>
          </p:cNvPr>
          <p:cNvCxnSpPr/>
          <p:nvPr/>
        </p:nvCxnSpPr>
        <p:spPr>
          <a:xfrm flipV="1">
            <a:off x="9374964" y="3984098"/>
            <a:ext cx="0" cy="575976"/>
          </a:xfrm>
          <a:prstGeom prst="straightConnector1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65F6069-959B-458F-8CC6-E35348D69F8A}"/>
              </a:ext>
            </a:extLst>
          </p:cNvPr>
          <p:cNvSpPr/>
          <p:nvPr/>
        </p:nvSpPr>
        <p:spPr>
          <a:xfrm>
            <a:off x="10739284" y="2872477"/>
            <a:ext cx="1057712" cy="934953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 값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(A + B)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C8E672B-4687-43D3-B90F-7C6CDD4BE81C}"/>
              </a:ext>
            </a:extLst>
          </p:cNvPr>
          <p:cNvCxnSpPr>
            <a:cxnSpLocks/>
          </p:cNvCxnSpPr>
          <p:nvPr/>
        </p:nvCxnSpPr>
        <p:spPr>
          <a:xfrm flipH="1" flipV="1">
            <a:off x="10027920" y="3353022"/>
            <a:ext cx="590337" cy="9616"/>
          </a:xfrm>
          <a:prstGeom prst="straightConnector1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316B2AA-2B3B-456B-9495-38163E02AC43}"/>
              </a:ext>
            </a:extLst>
          </p:cNvPr>
          <p:cNvSpPr txBox="1"/>
          <p:nvPr/>
        </p:nvSpPr>
        <p:spPr>
          <a:xfrm>
            <a:off x="9959944" y="3443548"/>
            <a:ext cx="64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병합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18BAB15-0012-469C-BD6A-EF5A4FB49EDA}"/>
              </a:ext>
            </a:extLst>
          </p:cNvPr>
          <p:cNvSpPr txBox="1"/>
          <p:nvPr/>
        </p:nvSpPr>
        <p:spPr>
          <a:xfrm>
            <a:off x="2636061" y="5636201"/>
            <a:ext cx="7079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재학습</a:t>
            </a:r>
            <a:r>
              <a:rPr lang="ko-KR" altLang="en-US" sz="20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과정을 통해 약 </a:t>
            </a:r>
            <a:r>
              <a:rPr lang="en-US" altLang="ko-KR" sz="20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0.5~0.8</a:t>
            </a:r>
            <a:r>
              <a:rPr lang="ko-KR" altLang="en-US" sz="20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점의 </a:t>
            </a:r>
            <a:r>
              <a:rPr lang="en-US" altLang="ko-KR" sz="20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f1 score </a:t>
            </a:r>
            <a:r>
              <a:rPr lang="ko-KR" altLang="en-US" sz="20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상승을 얻을 수 있었다</a:t>
            </a:r>
            <a:r>
              <a:rPr lang="en-US" altLang="ko-KR" sz="20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20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12426-2106-4DAC-B602-68E15C6669FD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78289-A387-41DD-BE03-E691E7154B9E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F1F3D-33D1-4843-B4E1-107B04AE675B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006E10-46CA-42BE-AA18-13AE065A5BDE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974596-A12D-4480-879A-24752A0BC20B}"/>
              </a:ext>
            </a:extLst>
          </p:cNvPr>
          <p:cNvSpPr/>
          <p:nvPr/>
        </p:nvSpPr>
        <p:spPr>
          <a:xfrm>
            <a:off x="8762058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73810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CBDE2A-A306-4D63-A7BC-CAABD831E7FE}"/>
              </a:ext>
            </a:extLst>
          </p:cNvPr>
          <p:cNvSpPr txBox="1"/>
          <p:nvPr/>
        </p:nvSpPr>
        <p:spPr>
          <a:xfrm>
            <a:off x="1028700" y="1017720"/>
            <a:ext cx="280924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</a:t>
            </a: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ONTENTS</a:t>
            </a:r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8F1227-A8CB-4185-AF53-FE253011E6E9}"/>
              </a:ext>
            </a:extLst>
          </p:cNvPr>
          <p:cNvSpPr txBox="1"/>
          <p:nvPr/>
        </p:nvSpPr>
        <p:spPr>
          <a:xfrm>
            <a:off x="1906490" y="2269415"/>
            <a:ext cx="11074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043B7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3500" b="1" dirty="0">
              <a:solidFill>
                <a:srgbClr val="043B7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675087-7655-4FB5-920A-44DF27CFE04D}"/>
              </a:ext>
            </a:extLst>
          </p:cNvPr>
          <p:cNvSpPr txBox="1"/>
          <p:nvPr/>
        </p:nvSpPr>
        <p:spPr>
          <a:xfrm>
            <a:off x="1906490" y="3113529"/>
            <a:ext cx="11074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043B7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3500" b="1" dirty="0">
              <a:solidFill>
                <a:srgbClr val="043B7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6437EA-1EF9-41CC-8DCC-6C4CDF73436B}"/>
              </a:ext>
            </a:extLst>
          </p:cNvPr>
          <p:cNvSpPr txBox="1"/>
          <p:nvPr/>
        </p:nvSpPr>
        <p:spPr>
          <a:xfrm>
            <a:off x="1906490" y="3957643"/>
            <a:ext cx="11074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043B7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3500" b="1" dirty="0">
              <a:solidFill>
                <a:srgbClr val="043B7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264F07-AFAD-4B3C-8CC7-C1150F86651D}"/>
              </a:ext>
            </a:extLst>
          </p:cNvPr>
          <p:cNvSpPr txBox="1"/>
          <p:nvPr/>
        </p:nvSpPr>
        <p:spPr>
          <a:xfrm>
            <a:off x="1906490" y="4801757"/>
            <a:ext cx="11074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043B7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500" b="1" dirty="0">
              <a:solidFill>
                <a:srgbClr val="043B7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CE5C0E-155F-442A-A2EA-9B6AC37D0656}"/>
              </a:ext>
            </a:extLst>
          </p:cNvPr>
          <p:cNvSpPr txBox="1"/>
          <p:nvPr/>
        </p:nvSpPr>
        <p:spPr>
          <a:xfrm>
            <a:off x="2686270" y="2302852"/>
            <a:ext cx="1107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C2D356-4BA8-46C9-875F-C16057E1DF77}"/>
              </a:ext>
            </a:extLst>
          </p:cNvPr>
          <p:cNvSpPr txBox="1"/>
          <p:nvPr/>
        </p:nvSpPr>
        <p:spPr>
          <a:xfrm>
            <a:off x="2686270" y="3154169"/>
            <a:ext cx="2329180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FCCD3D-EA0B-4822-A260-4BA28E4D34B7}"/>
              </a:ext>
            </a:extLst>
          </p:cNvPr>
          <p:cNvSpPr txBox="1"/>
          <p:nvPr/>
        </p:nvSpPr>
        <p:spPr>
          <a:xfrm>
            <a:off x="2686270" y="3998283"/>
            <a:ext cx="2329180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B8836C-29EA-4B50-9BCE-817E43A076DF}"/>
              </a:ext>
            </a:extLst>
          </p:cNvPr>
          <p:cNvSpPr txBox="1"/>
          <p:nvPr/>
        </p:nvSpPr>
        <p:spPr>
          <a:xfrm>
            <a:off x="2686270" y="4842397"/>
            <a:ext cx="2988384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3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lang="ko-KR" altLang="en-US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F75491-9CDF-42AA-9BF9-9BBA1E56EE73}"/>
              </a:ext>
            </a:extLst>
          </p:cNvPr>
          <p:cNvSpPr txBox="1"/>
          <p:nvPr/>
        </p:nvSpPr>
        <p:spPr>
          <a:xfrm>
            <a:off x="6128282" y="2253588"/>
            <a:ext cx="288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 이해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 상황 및 분석 목표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73DCE4-A340-4854-882E-634B01AA047E}"/>
              </a:ext>
            </a:extLst>
          </p:cNvPr>
          <p:cNvSpPr txBox="1"/>
          <p:nvPr/>
        </p:nvSpPr>
        <p:spPr>
          <a:xfrm>
            <a:off x="6128282" y="3105834"/>
            <a:ext cx="288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이해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EDA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D23B24-8D4D-41B9-B6E7-FFCF4DF0F82F}"/>
              </a:ext>
            </a:extLst>
          </p:cNvPr>
          <p:cNvSpPr txBox="1"/>
          <p:nvPr/>
        </p:nvSpPr>
        <p:spPr>
          <a:xfrm>
            <a:off x="6128282" y="3957206"/>
            <a:ext cx="31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Feature Engineering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Model tuning &amp; Evaluation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A3D2F0-F9F2-418A-9A7C-1E835D17EA02}"/>
              </a:ext>
            </a:extLst>
          </p:cNvPr>
          <p:cNvSpPr txBox="1"/>
          <p:nvPr/>
        </p:nvSpPr>
        <p:spPr>
          <a:xfrm>
            <a:off x="6128282" y="4809452"/>
            <a:ext cx="288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분류 정확도 향상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개인화 및 고객 서비스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C2F8A84-BB0C-4D1A-B0DE-ABEEB4DD5958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03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60574A5-AF47-41CC-A399-401DD08BED6D}"/>
              </a:ext>
            </a:extLst>
          </p:cNvPr>
          <p:cNvCxnSpPr>
            <a:cxnSpLocks/>
          </p:cNvCxnSpPr>
          <p:nvPr/>
        </p:nvCxnSpPr>
        <p:spPr>
          <a:xfrm>
            <a:off x="0" y="64546"/>
            <a:ext cx="12192000" cy="0"/>
          </a:xfrm>
          <a:prstGeom prst="line">
            <a:avLst/>
          </a:prstGeom>
          <a:ln w="127000">
            <a:solidFill>
              <a:srgbClr val="F68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CCB05E-0144-4AC1-B241-39F4D610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207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4BA66E3-3E20-4028-A4CD-C57401A22AB0}"/>
              </a:ext>
            </a:extLst>
          </p:cNvPr>
          <p:cNvCxnSpPr>
            <a:cxnSpLocks/>
          </p:cNvCxnSpPr>
          <p:nvPr/>
        </p:nvCxnSpPr>
        <p:spPr>
          <a:xfrm>
            <a:off x="2194325" y="2906574"/>
            <a:ext cx="970002" cy="0"/>
          </a:xfrm>
          <a:prstGeom prst="straightConnector1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5C60C80-5333-43B7-B335-7C393EBE4446}"/>
              </a:ext>
            </a:extLst>
          </p:cNvPr>
          <p:cNvSpPr/>
          <p:nvPr/>
        </p:nvSpPr>
        <p:spPr>
          <a:xfrm>
            <a:off x="3274956" y="1829221"/>
            <a:ext cx="1068381" cy="37723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 1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39B475-618D-4415-B6CF-4751C963A459}"/>
              </a:ext>
            </a:extLst>
          </p:cNvPr>
          <p:cNvSpPr txBox="1"/>
          <p:nvPr/>
        </p:nvSpPr>
        <p:spPr>
          <a:xfrm>
            <a:off x="2266622" y="252697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학습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F9BC84A-155B-46CD-9EC5-3AA0BBD279CE}"/>
              </a:ext>
            </a:extLst>
          </p:cNvPr>
          <p:cNvSpPr/>
          <p:nvPr/>
        </p:nvSpPr>
        <p:spPr>
          <a:xfrm>
            <a:off x="3274956" y="2251171"/>
            <a:ext cx="1068381" cy="37723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 2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4F0E2D6-21C4-45CE-8BE3-F63BCFA6F491}"/>
              </a:ext>
            </a:extLst>
          </p:cNvPr>
          <p:cNvSpPr/>
          <p:nvPr/>
        </p:nvSpPr>
        <p:spPr>
          <a:xfrm>
            <a:off x="3274956" y="2676900"/>
            <a:ext cx="1068381" cy="37723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 3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BC4F2C4-49F0-47AB-BA7A-0F983DCEC631}"/>
              </a:ext>
            </a:extLst>
          </p:cNvPr>
          <p:cNvSpPr/>
          <p:nvPr/>
        </p:nvSpPr>
        <p:spPr>
          <a:xfrm>
            <a:off x="3274956" y="3092774"/>
            <a:ext cx="1068381" cy="37723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 4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A49B8C7-D2DC-499D-B25F-4E1A66C8D896}"/>
              </a:ext>
            </a:extLst>
          </p:cNvPr>
          <p:cNvSpPr/>
          <p:nvPr/>
        </p:nvSpPr>
        <p:spPr>
          <a:xfrm>
            <a:off x="3274956" y="3516449"/>
            <a:ext cx="1068381" cy="37723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 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B4983A4-DFCE-44D0-B13A-4259C0C0E1E9}"/>
              </a:ext>
            </a:extLst>
          </p:cNvPr>
          <p:cNvSpPr/>
          <p:nvPr/>
        </p:nvSpPr>
        <p:spPr>
          <a:xfrm>
            <a:off x="1113694" y="1830384"/>
            <a:ext cx="914400" cy="2039514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</a:t>
            </a: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1A312C5-0787-4CBB-A718-38D72A3CBED4}"/>
              </a:ext>
            </a:extLst>
          </p:cNvPr>
          <p:cNvSpPr/>
          <p:nvPr/>
        </p:nvSpPr>
        <p:spPr>
          <a:xfrm>
            <a:off x="1113694" y="4826134"/>
            <a:ext cx="914400" cy="844655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Valid set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E553BB5-99BC-420C-92CA-3BA72634065B}"/>
              </a:ext>
            </a:extLst>
          </p:cNvPr>
          <p:cNvSpPr/>
          <p:nvPr/>
        </p:nvSpPr>
        <p:spPr>
          <a:xfrm>
            <a:off x="3274956" y="4311103"/>
            <a:ext cx="1068381" cy="37723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result 1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833D8DB-8AE9-4033-9836-F49354A91710}"/>
              </a:ext>
            </a:extLst>
          </p:cNvPr>
          <p:cNvSpPr/>
          <p:nvPr/>
        </p:nvSpPr>
        <p:spPr>
          <a:xfrm>
            <a:off x="3274956" y="4733053"/>
            <a:ext cx="1068381" cy="37723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result 2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DB7F576-941E-4F6C-925D-E37047A4668E}"/>
              </a:ext>
            </a:extLst>
          </p:cNvPr>
          <p:cNvSpPr/>
          <p:nvPr/>
        </p:nvSpPr>
        <p:spPr>
          <a:xfrm>
            <a:off x="3274956" y="5158782"/>
            <a:ext cx="1068381" cy="37723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result 3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D363088-6A40-4603-A047-4A56BF66757A}"/>
              </a:ext>
            </a:extLst>
          </p:cNvPr>
          <p:cNvSpPr/>
          <p:nvPr/>
        </p:nvSpPr>
        <p:spPr>
          <a:xfrm>
            <a:off x="3274956" y="5574656"/>
            <a:ext cx="1068381" cy="37723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result 4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BFFDA3D-036A-45D3-A61B-C666199E2659}"/>
              </a:ext>
            </a:extLst>
          </p:cNvPr>
          <p:cNvSpPr/>
          <p:nvPr/>
        </p:nvSpPr>
        <p:spPr>
          <a:xfrm>
            <a:off x="3274956" y="5998331"/>
            <a:ext cx="1068381" cy="37723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result 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89AED62-69FC-44C0-9DA0-9D939A5EEC9C}"/>
              </a:ext>
            </a:extLst>
          </p:cNvPr>
          <p:cNvSpPr/>
          <p:nvPr/>
        </p:nvSpPr>
        <p:spPr>
          <a:xfrm>
            <a:off x="5590199" y="4688333"/>
            <a:ext cx="914400" cy="982454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result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6146737-7920-4F06-8CCD-EA602BDE5BE1}"/>
              </a:ext>
            </a:extLst>
          </p:cNvPr>
          <p:cNvSpPr/>
          <p:nvPr/>
        </p:nvSpPr>
        <p:spPr>
          <a:xfrm>
            <a:off x="7593964" y="4688333"/>
            <a:ext cx="1068381" cy="517469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0.84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F648511-C9D3-4D30-AC6A-5EA31982B721}"/>
              </a:ext>
            </a:extLst>
          </p:cNvPr>
          <p:cNvSpPr/>
          <p:nvPr/>
        </p:nvSpPr>
        <p:spPr>
          <a:xfrm>
            <a:off x="5590199" y="1830384"/>
            <a:ext cx="914400" cy="2039514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New</a:t>
            </a: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</a:t>
            </a: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set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B026B97-C45A-49FA-87A5-CEFF3BDAE76E}"/>
              </a:ext>
            </a:extLst>
          </p:cNvPr>
          <p:cNvSpPr/>
          <p:nvPr/>
        </p:nvSpPr>
        <p:spPr>
          <a:xfrm>
            <a:off x="7593964" y="5326774"/>
            <a:ext cx="1068381" cy="344013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0.84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미만</a:t>
            </a: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9F5DDE28-D01A-40D2-BEFB-F74EFBD256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20917" y="-497070"/>
            <a:ext cx="12700" cy="4476505"/>
          </a:xfrm>
          <a:prstGeom prst="bentConnector3">
            <a:avLst>
              <a:gd name="adj1" fmla="val 2280000"/>
            </a:avLst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47FD72FD-820A-4BE2-A37F-A2F09015C333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83556" y="3225250"/>
            <a:ext cx="485432" cy="2157746"/>
          </a:xfrm>
          <a:prstGeom prst="bentConnector3">
            <a:avLst>
              <a:gd name="adj1" fmla="val 52093"/>
            </a:avLst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0E4B42B-1598-453D-BE0E-4A52F3BC386E}"/>
              </a:ext>
            </a:extLst>
          </p:cNvPr>
          <p:cNvCxnSpPr/>
          <p:nvPr/>
        </p:nvCxnSpPr>
        <p:spPr>
          <a:xfrm flipV="1">
            <a:off x="6664960" y="2850141"/>
            <a:ext cx="1011865" cy="15374"/>
          </a:xfrm>
          <a:prstGeom prst="straightConnector1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90E9AF3-71CA-4D2F-A3FE-A1759786CF6D}"/>
              </a:ext>
            </a:extLst>
          </p:cNvPr>
          <p:cNvSpPr/>
          <p:nvPr/>
        </p:nvSpPr>
        <p:spPr>
          <a:xfrm>
            <a:off x="7747945" y="2637029"/>
            <a:ext cx="1068381" cy="377230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B898D2AC-C54B-408C-9B50-14976F1C9CD8}"/>
              </a:ext>
            </a:extLst>
          </p:cNvPr>
          <p:cNvCxnSpPr>
            <a:cxnSpLocks/>
          </p:cNvCxnSpPr>
          <p:nvPr/>
        </p:nvCxnSpPr>
        <p:spPr>
          <a:xfrm flipH="1">
            <a:off x="8810455" y="2825644"/>
            <a:ext cx="153981" cy="2625071"/>
          </a:xfrm>
          <a:prstGeom prst="bentConnector3">
            <a:avLst>
              <a:gd name="adj1" fmla="val -148460"/>
            </a:avLst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2BB2B98-470A-4E86-B05E-DDD4CF6DBE5D}"/>
              </a:ext>
            </a:extLst>
          </p:cNvPr>
          <p:cNvSpPr/>
          <p:nvPr/>
        </p:nvSpPr>
        <p:spPr>
          <a:xfrm>
            <a:off x="10241334" y="2359794"/>
            <a:ext cx="995071" cy="886322"/>
          </a:xfrm>
          <a:prstGeom prst="rect">
            <a:avLst/>
          </a:prstGeom>
          <a:solidFill>
            <a:srgbClr val="F6812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</a:p>
        </p:txBody>
      </p: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AB7922EF-ECEF-45F8-8257-F79B4E3B2121}"/>
              </a:ext>
            </a:extLst>
          </p:cNvPr>
          <p:cNvCxnSpPr>
            <a:cxnSpLocks/>
          </p:cNvCxnSpPr>
          <p:nvPr/>
        </p:nvCxnSpPr>
        <p:spPr>
          <a:xfrm>
            <a:off x="4503698" y="2030736"/>
            <a:ext cx="12700" cy="1687228"/>
          </a:xfrm>
          <a:prstGeom prst="bentConnector3">
            <a:avLst>
              <a:gd name="adj1" fmla="val 1800000"/>
            </a:avLst>
          </a:prstGeom>
          <a:ln w="57150">
            <a:solidFill>
              <a:srgbClr val="F68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7051643E-BA86-449E-9451-9CA6BC7F61B1}"/>
              </a:ext>
            </a:extLst>
          </p:cNvPr>
          <p:cNvCxnSpPr/>
          <p:nvPr/>
        </p:nvCxnSpPr>
        <p:spPr>
          <a:xfrm>
            <a:off x="4724400" y="2874350"/>
            <a:ext cx="243840" cy="0"/>
          </a:xfrm>
          <a:prstGeom prst="line">
            <a:avLst/>
          </a:prstGeom>
          <a:ln w="57150">
            <a:solidFill>
              <a:srgbClr val="F68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E777151C-2D42-4E8B-8287-E8EED0527D26}"/>
              </a:ext>
            </a:extLst>
          </p:cNvPr>
          <p:cNvCxnSpPr/>
          <p:nvPr/>
        </p:nvCxnSpPr>
        <p:spPr>
          <a:xfrm>
            <a:off x="4937760" y="2857828"/>
            <a:ext cx="0" cy="1203578"/>
          </a:xfrm>
          <a:prstGeom prst="line">
            <a:avLst/>
          </a:prstGeom>
          <a:ln w="57150">
            <a:solidFill>
              <a:srgbClr val="F68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388CB142-647A-4A7B-9A0C-B538FCA03A6F}"/>
              </a:ext>
            </a:extLst>
          </p:cNvPr>
          <p:cNvCxnSpPr/>
          <p:nvPr/>
        </p:nvCxnSpPr>
        <p:spPr>
          <a:xfrm flipH="1">
            <a:off x="1589014" y="4061406"/>
            <a:ext cx="3379226" cy="0"/>
          </a:xfrm>
          <a:prstGeom prst="line">
            <a:avLst/>
          </a:prstGeom>
          <a:ln w="57150">
            <a:solidFill>
              <a:srgbClr val="F68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B616F325-52E1-4E89-A095-5BD8B8FB57C6}"/>
              </a:ext>
            </a:extLst>
          </p:cNvPr>
          <p:cNvCxnSpPr/>
          <p:nvPr/>
        </p:nvCxnSpPr>
        <p:spPr>
          <a:xfrm>
            <a:off x="1613388" y="4068386"/>
            <a:ext cx="0" cy="485433"/>
          </a:xfrm>
          <a:prstGeom prst="straightConnector1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D11A84DD-A0E4-4ACC-B0FB-1464D6AF5315}"/>
              </a:ext>
            </a:extLst>
          </p:cNvPr>
          <p:cNvCxnSpPr>
            <a:cxnSpLocks/>
          </p:cNvCxnSpPr>
          <p:nvPr/>
        </p:nvCxnSpPr>
        <p:spPr>
          <a:xfrm>
            <a:off x="2194325" y="5310862"/>
            <a:ext cx="970002" cy="0"/>
          </a:xfrm>
          <a:prstGeom prst="straightConnector1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95F4E4E1-612E-4716-B7A6-71243464AC43}"/>
              </a:ext>
            </a:extLst>
          </p:cNvPr>
          <p:cNvSpPr txBox="1"/>
          <p:nvPr/>
        </p:nvSpPr>
        <p:spPr>
          <a:xfrm>
            <a:off x="2019198" y="4107922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예측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3EFC9FC-F17C-4465-9C0D-A82B1C670FAC}"/>
              </a:ext>
            </a:extLst>
          </p:cNvPr>
          <p:cNvCxnSpPr>
            <a:cxnSpLocks/>
          </p:cNvCxnSpPr>
          <p:nvPr/>
        </p:nvCxnSpPr>
        <p:spPr>
          <a:xfrm>
            <a:off x="4503698" y="5205802"/>
            <a:ext cx="970002" cy="0"/>
          </a:xfrm>
          <a:prstGeom prst="straightConnector1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8115095C-6426-480D-A530-3D22712FF908}"/>
              </a:ext>
            </a:extLst>
          </p:cNvPr>
          <p:cNvSpPr txBox="1"/>
          <p:nvPr/>
        </p:nvSpPr>
        <p:spPr>
          <a:xfrm>
            <a:off x="4468635" y="5374420"/>
            <a:ext cx="973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소프트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C964F19B-FFD3-4E39-8C2D-22EA48ECAC1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61089" y="4130598"/>
            <a:ext cx="708193" cy="2574063"/>
          </a:xfrm>
          <a:prstGeom prst="bentConnector3">
            <a:avLst>
              <a:gd name="adj1" fmla="val -17933"/>
            </a:avLst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EFE75B0-19F1-42F2-A837-6A98E8A81134}"/>
              </a:ext>
            </a:extLst>
          </p:cNvPr>
          <p:cNvSpPr/>
          <p:nvPr/>
        </p:nvSpPr>
        <p:spPr>
          <a:xfrm>
            <a:off x="10168026" y="4561046"/>
            <a:ext cx="1068381" cy="344013"/>
          </a:xfrm>
          <a:prstGeom prst="rect">
            <a:avLst/>
          </a:prstGeom>
          <a:solidFill>
            <a:srgbClr val="003F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result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C19592D8-0FB6-4823-AB2D-63FBB6CAF0BE}"/>
              </a:ext>
            </a:extLst>
          </p:cNvPr>
          <p:cNvCxnSpPr/>
          <p:nvPr/>
        </p:nvCxnSpPr>
        <p:spPr>
          <a:xfrm flipV="1">
            <a:off x="10702216" y="3459617"/>
            <a:ext cx="0" cy="851485"/>
          </a:xfrm>
          <a:prstGeom prst="straightConnector1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20317B18-BD34-407C-83A0-66B3BFEB5691}"/>
              </a:ext>
            </a:extLst>
          </p:cNvPr>
          <p:cNvCxnSpPr>
            <a:cxnSpLocks/>
          </p:cNvCxnSpPr>
          <p:nvPr/>
        </p:nvCxnSpPr>
        <p:spPr>
          <a:xfrm flipV="1">
            <a:off x="8856960" y="2844345"/>
            <a:ext cx="1162539" cy="2151054"/>
          </a:xfrm>
          <a:prstGeom prst="bentConnector3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4F8D93F-EA24-4F95-AF25-70EFB6F835E8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C942C58-CF44-44A4-B1CD-EA9FC8B19CB0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BFA77FC-1870-4F8F-84A2-A4C83CB86C4A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A74D7BA-F0A9-43B7-B957-F20F02C8C29F}"/>
              </a:ext>
            </a:extLst>
          </p:cNvPr>
          <p:cNvSpPr txBox="1"/>
          <p:nvPr/>
        </p:nvSpPr>
        <p:spPr>
          <a:xfrm>
            <a:off x="354099" y="342578"/>
            <a:ext cx="5693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Model Tuning &amp; Evaluation</a:t>
            </a:r>
            <a:endParaRPr lang="ko-KR" altLang="en-US" sz="3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852773E-DFED-4B4C-A528-80311572B197}"/>
              </a:ext>
            </a:extLst>
          </p:cNvPr>
          <p:cNvSpPr txBox="1"/>
          <p:nvPr/>
        </p:nvSpPr>
        <p:spPr>
          <a:xfrm>
            <a:off x="390465" y="842226"/>
            <a:ext cx="275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구조화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32AE2-7A1D-438D-99A2-E37D3212A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B53A803-CC37-4A7A-9F9A-2F85FCC88B5B}"/>
              </a:ext>
            </a:extLst>
          </p:cNvPr>
          <p:cNvCxnSpPr>
            <a:cxnSpLocks/>
          </p:cNvCxnSpPr>
          <p:nvPr/>
        </p:nvCxnSpPr>
        <p:spPr>
          <a:xfrm>
            <a:off x="6618222" y="5176216"/>
            <a:ext cx="894202" cy="0"/>
          </a:xfrm>
          <a:prstGeom prst="straightConnector1">
            <a:avLst/>
          </a:prstGeom>
          <a:ln w="5715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2DC0B64-241E-45CF-B62D-DF2096C870D6}"/>
              </a:ext>
            </a:extLst>
          </p:cNvPr>
          <p:cNvSpPr txBox="1"/>
          <p:nvPr/>
        </p:nvSpPr>
        <p:spPr>
          <a:xfrm>
            <a:off x="6593655" y="5326774"/>
            <a:ext cx="973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④ 결과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분할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56E0FDB-C48A-46D7-94CA-3244F2A5A0C6}"/>
              </a:ext>
            </a:extLst>
          </p:cNvPr>
          <p:cNvSpPr txBox="1"/>
          <p:nvPr/>
        </p:nvSpPr>
        <p:spPr>
          <a:xfrm>
            <a:off x="6593655" y="3690512"/>
            <a:ext cx="1531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⑤ 학습 데이터에  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F62E0BF-6F49-46B6-9EFA-607F67DE3FA3}"/>
              </a:ext>
            </a:extLst>
          </p:cNvPr>
          <p:cNvSpPr txBox="1"/>
          <p:nvPr/>
        </p:nvSpPr>
        <p:spPr>
          <a:xfrm>
            <a:off x="6618222" y="2435812"/>
            <a:ext cx="1011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⑥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재학습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3B4154A-E055-4B1D-AB50-06966D5ACDE8}"/>
              </a:ext>
            </a:extLst>
          </p:cNvPr>
          <p:cNvSpPr txBox="1"/>
          <p:nvPr/>
        </p:nvSpPr>
        <p:spPr>
          <a:xfrm>
            <a:off x="8363940" y="3281389"/>
            <a:ext cx="81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⑦ 예측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6915595-643D-4473-A2FB-9310EFA248D7}"/>
              </a:ext>
            </a:extLst>
          </p:cNvPr>
          <p:cNvSpPr txBox="1"/>
          <p:nvPr/>
        </p:nvSpPr>
        <p:spPr>
          <a:xfrm>
            <a:off x="9652885" y="3404590"/>
            <a:ext cx="81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⑧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결과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3F3E1-93F4-4CC4-A02F-2137D7951EBF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D99F-4252-4A77-B8F8-DDF7385D0416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FAB8AB-0FD0-466B-9BC4-A86FE5E85B61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6B411-B5A8-465C-A4C3-A4E4B80C908A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4D5184-C278-4962-AADD-F1C6085A1D0E}"/>
              </a:ext>
            </a:extLst>
          </p:cNvPr>
          <p:cNvSpPr/>
          <p:nvPr/>
        </p:nvSpPr>
        <p:spPr>
          <a:xfrm>
            <a:off x="8762058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93850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4F8D93F-EA24-4F95-AF25-70EFB6F835E8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C942C58-CF44-44A4-B1CD-EA9FC8B19CB0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BFA77FC-1870-4F8F-84A2-A4C83CB86C4A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A74D7BA-F0A9-43B7-B957-F20F02C8C29F}"/>
              </a:ext>
            </a:extLst>
          </p:cNvPr>
          <p:cNvSpPr txBox="1"/>
          <p:nvPr/>
        </p:nvSpPr>
        <p:spPr>
          <a:xfrm>
            <a:off x="354099" y="342578"/>
            <a:ext cx="5693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Model Tuning &amp; Evaluation</a:t>
            </a:r>
            <a:endParaRPr lang="ko-KR" altLang="en-US" sz="3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852773E-DFED-4B4C-A528-80311572B197}"/>
              </a:ext>
            </a:extLst>
          </p:cNvPr>
          <p:cNvSpPr txBox="1"/>
          <p:nvPr/>
        </p:nvSpPr>
        <p:spPr>
          <a:xfrm>
            <a:off x="390465" y="842226"/>
            <a:ext cx="2754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평가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32AE2-7A1D-438D-99A2-E37D3212A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24D5D76-99C3-4F00-9AF8-E44D3DF10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30" y="1571310"/>
            <a:ext cx="4133896" cy="26117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4E4857-1AEA-4BC3-BE5B-8475FA22D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751" y="1571416"/>
            <a:ext cx="4133895" cy="2564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FA12DD-647A-4EC9-97A1-5D3A8A3583AE}"/>
              </a:ext>
            </a:extLst>
          </p:cNvPr>
          <p:cNvSpPr txBox="1"/>
          <p:nvPr/>
        </p:nvSpPr>
        <p:spPr>
          <a:xfrm>
            <a:off x="2760708" y="4061656"/>
            <a:ext cx="1398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kumimoji="1" lang="en-US" altLang="ko-Kore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kumimoji="1"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019</a:t>
            </a:r>
            <a:r>
              <a:rPr kumimoji="1"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kumimoji="1"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01~11</a:t>
            </a:r>
            <a:r>
              <a:rPr kumimoji="1"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kumimoji="1"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endParaRPr kumimoji="1" lang="ko-Kore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1F17F-89F4-43EC-A094-2DF87A3899DF}"/>
              </a:ext>
            </a:extLst>
          </p:cNvPr>
          <p:cNvSpPr txBox="1"/>
          <p:nvPr/>
        </p:nvSpPr>
        <p:spPr>
          <a:xfrm>
            <a:off x="8412611" y="4058616"/>
            <a:ext cx="1143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kumimoji="1" lang="en-US" altLang="ko-Kore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</a:t>
            </a:r>
            <a:r>
              <a:rPr kumimoji="1"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kumimoji="1"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r>
              <a:rPr kumimoji="1"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kumimoji="1"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endParaRPr kumimoji="1" lang="ko-Kore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9386A-6358-43C0-9492-5EE71151711A}"/>
              </a:ext>
            </a:extLst>
          </p:cNvPr>
          <p:cNvSpPr txBox="1"/>
          <p:nvPr/>
        </p:nvSpPr>
        <p:spPr>
          <a:xfrm>
            <a:off x="2244541" y="4429694"/>
            <a:ext cx="24304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자동지급 </a:t>
            </a:r>
            <a:r>
              <a:rPr kumimoji="1"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93793 (24.8%)</a:t>
            </a:r>
          </a:p>
          <a:p>
            <a:r>
              <a:rPr kumimoji="1" lang="en-US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kumimoji="1"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심사</a:t>
            </a:r>
            <a:r>
              <a:rPr kumimoji="1" lang="en-US" altLang="ko-Kore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kumimoji="1"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226036 (59.8%)</a:t>
            </a:r>
          </a:p>
          <a:p>
            <a:r>
              <a:rPr kumimoji="1"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kumimoji="1"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조사 </a:t>
            </a:r>
            <a:r>
              <a:rPr kumimoji="1"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58099 (15.4%)</a:t>
            </a:r>
            <a:endParaRPr kumimoji="1" lang="ko-Kore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FD378-2F53-40A3-B04F-96FF5289AD2E}"/>
              </a:ext>
            </a:extLst>
          </p:cNvPr>
          <p:cNvSpPr txBox="1"/>
          <p:nvPr/>
        </p:nvSpPr>
        <p:spPr>
          <a:xfrm>
            <a:off x="7794131" y="4421096"/>
            <a:ext cx="23230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자동지급</a:t>
            </a:r>
            <a:r>
              <a:rPr kumimoji="1"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6794 (30.8%)</a:t>
            </a:r>
          </a:p>
          <a:p>
            <a:r>
              <a:rPr kumimoji="1" lang="en-US" altLang="ko-Kore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kumimoji="1"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심사</a:t>
            </a:r>
            <a:r>
              <a:rPr kumimoji="1" lang="en-US" altLang="ko-Kore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kumimoji="1"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13584 (61.5%)</a:t>
            </a:r>
          </a:p>
          <a:p>
            <a:r>
              <a:rPr kumimoji="1"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kumimoji="1"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조사</a:t>
            </a:r>
            <a:r>
              <a:rPr kumimoji="1"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1694 (7.7%)</a:t>
            </a:r>
            <a:endParaRPr kumimoji="1" lang="ko-Kore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오른쪽 화살표[R] 4">
            <a:extLst>
              <a:ext uri="{FF2B5EF4-FFF2-40B4-BE49-F238E27FC236}">
                <a16:creationId xmlns:a16="http://schemas.microsoft.com/office/drawing/2014/main" id="{B2E35761-9DC1-4CDC-9784-960C36C348BC}"/>
              </a:ext>
            </a:extLst>
          </p:cNvPr>
          <p:cNvSpPr/>
          <p:nvPr/>
        </p:nvSpPr>
        <p:spPr>
          <a:xfrm>
            <a:off x="5526726" y="2700372"/>
            <a:ext cx="986893" cy="544484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3AD207-1170-4059-83FF-D41EA8B9310D}"/>
              </a:ext>
            </a:extLst>
          </p:cNvPr>
          <p:cNvSpPr txBox="1"/>
          <p:nvPr/>
        </p:nvSpPr>
        <p:spPr>
          <a:xfrm>
            <a:off x="5622497" y="3234885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예측</a:t>
            </a:r>
            <a:endParaRPr kumimoji="1" lang="ko-Kore-KR" altLang="en-US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89FAE-FE0D-4446-B2C0-D966BEF71A0D}"/>
              </a:ext>
            </a:extLst>
          </p:cNvPr>
          <p:cNvSpPr txBox="1"/>
          <p:nvPr/>
        </p:nvSpPr>
        <p:spPr>
          <a:xfrm>
            <a:off x="4646921" y="5676660"/>
            <a:ext cx="3215047" cy="461665"/>
          </a:xfrm>
          <a:prstGeom prst="rect">
            <a:avLst/>
          </a:prstGeom>
          <a:solidFill>
            <a:srgbClr val="F68121">
              <a:alpha val="87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Public score : 87.074</a:t>
            </a:r>
            <a:endParaRPr kumimoji="1" lang="ko-Kore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10E4E-7014-44EC-A333-5C0FF54F4D5D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7CCF5C-2508-4E72-92E1-E388467AA7F4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4531B-6BDE-456C-A85A-65664318B2F7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CC3D31-FF02-4105-8A14-9F0D7742DFEE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45782E-04D7-4066-8FC9-22215526B4A5}"/>
              </a:ext>
            </a:extLst>
          </p:cNvPr>
          <p:cNvSpPr/>
          <p:nvPr/>
        </p:nvSpPr>
        <p:spPr>
          <a:xfrm>
            <a:off x="8762058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65695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77B28AA8-F7B7-4628-81E2-2BDD7A878A3E}"/>
              </a:ext>
            </a:extLst>
          </p:cNvPr>
          <p:cNvSpPr/>
          <p:nvPr/>
        </p:nvSpPr>
        <p:spPr>
          <a:xfrm>
            <a:off x="0" y="5984240"/>
            <a:ext cx="6532880" cy="873760"/>
          </a:xfrm>
          <a:prstGeom prst="triangle">
            <a:avLst>
              <a:gd name="adj" fmla="val 0"/>
            </a:avLst>
          </a:prstGeom>
          <a:solidFill>
            <a:srgbClr val="F68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8E43008E-3ECC-4E9E-B2E5-ECAA32A748B9}"/>
              </a:ext>
            </a:extLst>
          </p:cNvPr>
          <p:cNvSpPr/>
          <p:nvPr/>
        </p:nvSpPr>
        <p:spPr>
          <a:xfrm flipH="1">
            <a:off x="81280" y="5547360"/>
            <a:ext cx="12110720" cy="1310640"/>
          </a:xfrm>
          <a:prstGeom prst="triangle">
            <a:avLst>
              <a:gd name="adj" fmla="val 0"/>
            </a:avLst>
          </a:prstGeom>
          <a:solidFill>
            <a:srgbClr val="003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C53327-A5B0-4EEF-91CB-0107FD03874A}"/>
              </a:ext>
            </a:extLst>
          </p:cNvPr>
          <p:cNvSpPr/>
          <p:nvPr/>
        </p:nvSpPr>
        <p:spPr>
          <a:xfrm>
            <a:off x="5039360" y="4317105"/>
            <a:ext cx="7152640" cy="568960"/>
          </a:xfrm>
          <a:prstGeom prst="rect">
            <a:avLst/>
          </a:prstGeom>
          <a:solidFill>
            <a:srgbClr val="F68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비즈니스 활용방안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E81EE-BA9B-4A20-8813-B1763C6E81C6}"/>
              </a:ext>
            </a:extLst>
          </p:cNvPr>
          <p:cNvSpPr/>
          <p:nvPr/>
        </p:nvSpPr>
        <p:spPr>
          <a:xfrm>
            <a:off x="5039360" y="3524625"/>
            <a:ext cx="7152640" cy="568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모델링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647AA7-65F3-47A3-952C-13D9B0F7DC94}"/>
              </a:ext>
            </a:extLst>
          </p:cNvPr>
          <p:cNvSpPr/>
          <p:nvPr/>
        </p:nvSpPr>
        <p:spPr>
          <a:xfrm>
            <a:off x="5039360" y="2732145"/>
            <a:ext cx="7152640" cy="568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데이터 해석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FDAB50-5E5C-4D8C-BCB9-0BCB639AD833}"/>
              </a:ext>
            </a:extLst>
          </p:cNvPr>
          <p:cNvSpPr/>
          <p:nvPr/>
        </p:nvSpPr>
        <p:spPr>
          <a:xfrm>
            <a:off x="5039360" y="1939665"/>
            <a:ext cx="7152640" cy="568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서론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B651DC-A8FA-4043-90DC-9E85F84BB206}"/>
              </a:ext>
            </a:extLst>
          </p:cNvPr>
          <p:cNvSpPr txBox="1"/>
          <p:nvPr/>
        </p:nvSpPr>
        <p:spPr>
          <a:xfrm>
            <a:off x="3515360" y="2350371"/>
            <a:ext cx="13614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68121"/>
                </a:solidFill>
              </a:rPr>
              <a:t>4</a:t>
            </a:r>
            <a:endParaRPr lang="ko-KR" altLang="en-US" sz="20000" dirty="0">
              <a:solidFill>
                <a:srgbClr val="F6812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A02C4-84F2-4231-A927-5D9F15D5C89D}"/>
              </a:ext>
            </a:extLst>
          </p:cNvPr>
          <p:cNvSpPr txBox="1"/>
          <p:nvPr/>
        </p:nvSpPr>
        <p:spPr>
          <a:xfrm>
            <a:off x="2684930" y="4528848"/>
            <a:ext cx="122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6812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</a:t>
            </a:r>
            <a:endParaRPr lang="ko-KR" altLang="en-US" sz="2400" dirty="0">
              <a:solidFill>
                <a:srgbClr val="F6812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30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6AA2452-4285-42C8-941F-0ADF4752F995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505F2DB-A1F0-4D0B-8583-F64A5E8B6F2E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61B181E-80FA-400D-9392-5F868C8FFE86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998C68-34AA-4D68-83B8-71686547242A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>
            <a:extLst>
              <a:ext uri="{FF2B5EF4-FFF2-40B4-BE49-F238E27FC236}">
                <a16:creationId xmlns:a16="http://schemas.microsoft.com/office/drawing/2014/main" id="{B44BE8DA-5083-4DB6-AAF3-71EFD572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A233D5-1210-4487-B803-CD4FB4168341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334C39-3FAD-4719-9DF9-E5F3424C2048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69272-8580-472E-B38D-507E7BCF20DE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365CC6-539D-4E11-B7A8-AE2AA1436C79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96B98B-5FE5-429F-B00D-C53466A0A706}"/>
              </a:ext>
            </a:extLst>
          </p:cNvPr>
          <p:cNvSpPr txBox="1"/>
          <p:nvPr/>
        </p:nvSpPr>
        <p:spPr>
          <a:xfrm>
            <a:off x="1623328" y="3970662"/>
            <a:ext cx="4358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보험금 청구 분류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모델의 </a:t>
            </a:r>
            <a:r>
              <a:rPr lang="ko-KR" altLang="en-US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정확도</a:t>
            </a:r>
            <a:r>
              <a:rPr lang="en-US" altLang="ko-KR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특히 조사</a:t>
            </a:r>
            <a:r>
              <a:rPr lang="en-US" altLang="ko-KR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높여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악의의 고객을 잘 분류해 내는 것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E1AA66-E4CA-4F67-86BC-EDFB2871DBCA}"/>
              </a:ext>
            </a:extLst>
          </p:cNvPr>
          <p:cNvSpPr txBox="1"/>
          <p:nvPr/>
        </p:nvSpPr>
        <p:spPr>
          <a:xfrm>
            <a:off x="1609766" y="5254668"/>
            <a:ext cx="8972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두개의 큰 틀에서 우리가 앞서 생각했던 문제점들을 해결할 수 있다고 판단하였다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B4C476-100E-499C-BA85-9B20FCA871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09606" y="1866757"/>
            <a:ext cx="2013315" cy="19626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1BF794-16DF-4DD2-B349-7A641C385AD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84098" y="1853165"/>
            <a:ext cx="1989143" cy="176219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B249E8-70E0-4BF3-AB43-0B9E7E794B82}"/>
              </a:ext>
            </a:extLst>
          </p:cNvPr>
          <p:cNvSpPr/>
          <p:nvPr/>
        </p:nvSpPr>
        <p:spPr>
          <a:xfrm>
            <a:off x="7980467" y="2707213"/>
            <a:ext cx="413627" cy="859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C6F52CB-FB10-4C7A-8F81-CDC7EF63105F}"/>
              </a:ext>
            </a:extLst>
          </p:cNvPr>
          <p:cNvSpPr/>
          <p:nvPr/>
        </p:nvSpPr>
        <p:spPr>
          <a:xfrm>
            <a:off x="8165832" y="3246577"/>
            <a:ext cx="413627" cy="293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달러 가방 픽토그램 1926814">
            <a:extLst>
              <a:ext uri="{FF2B5EF4-FFF2-40B4-BE49-F238E27FC236}">
                <a16:creationId xmlns:a16="http://schemas.microsoft.com/office/drawing/2014/main" id="{8E7CF3A2-2562-4246-AB52-D1314F150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085" b="75214" l="24667" r="78222">
                        <a14:foregroundMark x1="33556" y1="44017" x2="33556" y2="44017"/>
                        <a14:foregroundMark x1="32444" y1="45940" x2="32444" y2="45940"/>
                        <a14:foregroundMark x1="55111" y1="20085" x2="55111" y2="20085"/>
                        <a14:foregroundMark x1="45556" y1="52778" x2="45556" y2="52778"/>
                        <a14:foregroundMark x1="49556" y1="75214" x2="49556" y2="75214"/>
                        <a14:foregroundMark x1="49778" y1="29274" x2="49778" y2="29274"/>
                        <a14:foregroundMark x1="54889" y1="31624" x2="54889" y2="31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15712" r="15072" b="18096"/>
          <a:stretch/>
        </p:blipFill>
        <p:spPr bwMode="auto">
          <a:xfrm>
            <a:off x="7612151" y="2664330"/>
            <a:ext cx="1058369" cy="109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0E1000-32BB-49A9-A9C7-E16ACEB2B72C}"/>
              </a:ext>
            </a:extLst>
          </p:cNvPr>
          <p:cNvSpPr/>
          <p:nvPr/>
        </p:nvSpPr>
        <p:spPr>
          <a:xfrm>
            <a:off x="7637002" y="3172381"/>
            <a:ext cx="303620" cy="36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97BCA7-63EA-4AD4-AEBC-682B13C27417}"/>
              </a:ext>
            </a:extLst>
          </p:cNvPr>
          <p:cNvSpPr/>
          <p:nvPr/>
        </p:nvSpPr>
        <p:spPr>
          <a:xfrm>
            <a:off x="7658928" y="3092467"/>
            <a:ext cx="255828" cy="91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9ECE83-099B-4CEF-BCBE-EE8EB920A2A5}"/>
              </a:ext>
            </a:extLst>
          </p:cNvPr>
          <p:cNvSpPr/>
          <p:nvPr/>
        </p:nvSpPr>
        <p:spPr>
          <a:xfrm>
            <a:off x="7720325" y="3413130"/>
            <a:ext cx="133034" cy="221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889EA9FD-F78B-4032-B8F2-D0CDD1578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154" b="81769" l="33615" r="67462">
                        <a14:foregroundMark x1="37154" y1="23615" x2="37154" y2="23615"/>
                        <a14:foregroundMark x1="40154" y1="19846" x2="40154" y2="19846"/>
                        <a14:foregroundMark x1="48308" y1="18692" x2="48308" y2="18692"/>
                        <a14:foregroundMark x1="48308" y1="18154" x2="48308" y2="18154"/>
                        <a14:foregroundMark x1="49538" y1="31923" x2="49538" y2="31923"/>
                        <a14:foregroundMark x1="51769" y1="35692" x2="51769" y2="35692"/>
                        <a14:foregroundMark x1="52077" y1="39462" x2="52077" y2="39462"/>
                        <a14:foregroundMark x1="53154" y1="42846" x2="53154" y2="42846"/>
                        <a14:foregroundMark x1="54462" y1="45769" x2="54462" y2="45769"/>
                        <a14:foregroundMark x1="55385" y1="48769" x2="55385" y2="48769"/>
                        <a14:foregroundMark x1="58462" y1="51154" x2="58462" y2="51154"/>
                        <a14:foregroundMark x1="62692" y1="54077" x2="62692" y2="54077"/>
                        <a14:foregroundMark x1="64615" y1="56154" x2="64615" y2="56154"/>
                        <a14:foregroundMark x1="65231" y1="59154" x2="65231" y2="59154"/>
                        <a14:foregroundMark x1="66385" y1="61769" x2="66385" y2="61769"/>
                        <a14:foregroundMark x1="66385" y1="64615" x2="66385" y2="64615"/>
                        <a14:foregroundMark x1="39385" y1="51308" x2="39385" y2="51308"/>
                        <a14:foregroundMark x1="37846" y1="54077" x2="37846" y2="54077"/>
                        <a14:foregroundMark x1="35692" y1="57000" x2="35692" y2="57000"/>
                        <a14:foregroundMark x1="34538" y1="59308" x2="34538" y2="59308"/>
                        <a14:foregroundMark x1="33769" y1="61846" x2="33769" y2="61846"/>
                        <a14:foregroundMark x1="56154" y1="77769" x2="56154" y2="77769"/>
                        <a14:foregroundMark x1="54231" y1="79692" x2="54231" y2="79692"/>
                        <a14:foregroundMark x1="49538" y1="81769" x2="49538" y2="81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4941" r="27908" b="14536"/>
          <a:stretch/>
        </p:blipFill>
        <p:spPr bwMode="auto">
          <a:xfrm>
            <a:off x="7612151" y="3053788"/>
            <a:ext cx="372384" cy="62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79F7179-21C7-4BF6-AEF0-2313CB187D2E}"/>
              </a:ext>
            </a:extLst>
          </p:cNvPr>
          <p:cNvSpPr txBox="1"/>
          <p:nvPr/>
        </p:nvSpPr>
        <p:spPr>
          <a:xfrm>
            <a:off x="6961966" y="3973348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및 데이터 특성을 파악하여 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선의의 고객에게 혜택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돌아가는 것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7ED58CE-5DAE-4E25-B3B9-605EEB16CDFB}"/>
              </a:ext>
            </a:extLst>
          </p:cNvPr>
          <p:cNvSpPr/>
          <p:nvPr/>
        </p:nvSpPr>
        <p:spPr>
          <a:xfrm>
            <a:off x="10542852" y="0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E784B-4FF1-467F-9E1A-57D8C7793234}"/>
              </a:ext>
            </a:extLst>
          </p:cNvPr>
          <p:cNvSpPr txBox="1"/>
          <p:nvPr/>
        </p:nvSpPr>
        <p:spPr>
          <a:xfrm>
            <a:off x="354100" y="342578"/>
            <a:ext cx="458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비즈니스 활용방안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00ABED-8FD7-4DB5-BBBB-3DFA732A0573}"/>
              </a:ext>
            </a:extLst>
          </p:cNvPr>
          <p:cNvSpPr txBox="1"/>
          <p:nvPr/>
        </p:nvSpPr>
        <p:spPr>
          <a:xfrm>
            <a:off x="390465" y="842226"/>
            <a:ext cx="200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024209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6AA2452-4285-42C8-941F-0ADF4752F995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505F2DB-A1F0-4D0B-8583-F64A5E8B6F2E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61B181E-80FA-400D-9392-5F868C8FFE86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998C68-34AA-4D68-83B8-71686547242A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>
            <a:extLst>
              <a:ext uri="{FF2B5EF4-FFF2-40B4-BE49-F238E27FC236}">
                <a16:creationId xmlns:a16="http://schemas.microsoft.com/office/drawing/2014/main" id="{B44BE8DA-5083-4DB6-AAF3-71EFD572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3CDC0-E6D3-4ADC-B917-A3D7C9DF06C0}"/>
              </a:ext>
            </a:extLst>
          </p:cNvPr>
          <p:cNvSpPr txBox="1"/>
          <p:nvPr/>
        </p:nvSpPr>
        <p:spPr>
          <a:xfrm>
            <a:off x="390465" y="842226"/>
            <a:ext cx="200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재 </a:t>
            </a: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94B25-4281-4070-B959-C600FD88CF7E}"/>
              </a:ext>
            </a:extLst>
          </p:cNvPr>
          <p:cNvSpPr txBox="1"/>
          <p:nvPr/>
        </p:nvSpPr>
        <p:spPr>
          <a:xfrm>
            <a:off x="354100" y="342578"/>
            <a:ext cx="458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분류 정확도 향상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D1A0E-C27E-4582-905B-582635D29DB4}"/>
              </a:ext>
            </a:extLst>
          </p:cNvPr>
          <p:cNvSpPr txBox="1"/>
          <p:nvPr/>
        </p:nvSpPr>
        <p:spPr>
          <a:xfrm>
            <a:off x="2970166" y="5139558"/>
            <a:ext cx="6205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오버피팅의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문제뿐만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아니라</a:t>
            </a:r>
            <a:endParaRPr lang="en-US" altLang="ko-KR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라벨링의 문제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 데이터의 부정확성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아니었을까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81605D-6692-4970-87CE-90303F4B7C09}"/>
              </a:ext>
            </a:extLst>
          </p:cNvPr>
          <p:cNvSpPr txBox="1"/>
          <p:nvPr/>
        </p:nvSpPr>
        <p:spPr>
          <a:xfrm>
            <a:off x="2419910" y="2783679"/>
            <a:ext cx="2005219" cy="646331"/>
          </a:xfrm>
          <a:prstGeom prst="rect">
            <a:avLst/>
          </a:prstGeom>
          <a:solidFill>
            <a:srgbClr val="003F7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 데이터 내에서 측정한 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f1 score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E8648B-A698-4F16-A093-5A9766FEBD24}"/>
              </a:ext>
            </a:extLst>
          </p:cNvPr>
          <p:cNvSpPr txBox="1"/>
          <p:nvPr/>
        </p:nvSpPr>
        <p:spPr>
          <a:xfrm>
            <a:off x="7888486" y="2782669"/>
            <a:ext cx="1883603" cy="646331"/>
          </a:xfrm>
          <a:prstGeom prst="rect">
            <a:avLst/>
          </a:prstGeom>
          <a:solidFill>
            <a:srgbClr val="003F7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 데이터로 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측정한 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f1 score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2D42CB-69B7-428C-87C7-941B89493C81}"/>
              </a:ext>
            </a:extLst>
          </p:cNvPr>
          <p:cNvCxnSpPr>
            <a:cxnSpLocks/>
          </p:cNvCxnSpPr>
          <p:nvPr/>
        </p:nvCxnSpPr>
        <p:spPr>
          <a:xfrm>
            <a:off x="5223638" y="4032773"/>
            <a:ext cx="1734951" cy="0"/>
          </a:xfrm>
          <a:prstGeom prst="straightConnector1">
            <a:avLst/>
          </a:prstGeom>
          <a:ln w="85725">
            <a:solidFill>
              <a:srgbClr val="F4822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DD60C33-7068-46B6-85DB-8E8F389AC785}"/>
              </a:ext>
            </a:extLst>
          </p:cNvPr>
          <p:cNvSpPr txBox="1"/>
          <p:nvPr/>
        </p:nvSpPr>
        <p:spPr>
          <a:xfrm>
            <a:off x="5088503" y="3353643"/>
            <a:ext cx="2005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482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10.86</a:t>
            </a:r>
            <a:r>
              <a:rPr lang="ko-KR" altLang="en-US" sz="2000" dirty="0">
                <a:solidFill>
                  <a:srgbClr val="F482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 차이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4D5A59-C348-4AFD-A084-1E38B9AD101B}"/>
              </a:ext>
            </a:extLst>
          </p:cNvPr>
          <p:cNvSpPr txBox="1"/>
          <p:nvPr/>
        </p:nvSpPr>
        <p:spPr>
          <a:xfrm>
            <a:off x="2419911" y="3771163"/>
            <a:ext cx="2005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97.503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EA4DE8-94C5-434B-BE0D-12BD8B2D4BF2}"/>
              </a:ext>
            </a:extLst>
          </p:cNvPr>
          <p:cNvSpPr txBox="1"/>
          <p:nvPr/>
        </p:nvSpPr>
        <p:spPr>
          <a:xfrm>
            <a:off x="7766870" y="3741510"/>
            <a:ext cx="2005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86.64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F31DEE-19AA-41AD-ABA9-0ADA30D50C18}"/>
              </a:ext>
            </a:extLst>
          </p:cNvPr>
          <p:cNvSpPr txBox="1"/>
          <p:nvPr/>
        </p:nvSpPr>
        <p:spPr>
          <a:xfrm>
            <a:off x="2607588" y="1467395"/>
            <a:ext cx="697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 과정에서 학습 데이터 내에서 평가한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f1 score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데이터를 예측했을 때의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f1 score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간의 차이가 큰 것을 알 수 있었다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95C1EC-F8BC-4D74-BFCA-3D5FFE91FF46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3BE88A-DD66-414B-9FDA-9F79B51FAA7E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ED0C12-0D92-49E8-85AF-2F5A955F1203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F98D1F3-A4BE-49DD-A1DC-A041E5E80FB5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ACF2522-D82A-4D94-AA07-C67D4DC33555}"/>
              </a:ext>
            </a:extLst>
          </p:cNvPr>
          <p:cNvSpPr/>
          <p:nvPr/>
        </p:nvSpPr>
        <p:spPr>
          <a:xfrm>
            <a:off x="10542852" y="0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8304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6AA2452-4285-42C8-941F-0ADF4752F995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505F2DB-A1F0-4D0B-8583-F64A5E8B6F2E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61B181E-80FA-400D-9392-5F868C8FFE86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998C68-34AA-4D68-83B8-71686547242A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>
            <a:extLst>
              <a:ext uri="{FF2B5EF4-FFF2-40B4-BE49-F238E27FC236}">
                <a16:creationId xmlns:a16="http://schemas.microsoft.com/office/drawing/2014/main" id="{B44BE8DA-5083-4DB6-AAF3-71EFD572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3CDC0-E6D3-4ADC-B917-A3D7C9DF06C0}"/>
              </a:ext>
            </a:extLst>
          </p:cNvPr>
          <p:cNvSpPr txBox="1"/>
          <p:nvPr/>
        </p:nvSpPr>
        <p:spPr>
          <a:xfrm>
            <a:off x="390465" y="842226"/>
            <a:ext cx="200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재 </a:t>
            </a: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94B25-4281-4070-B959-C600FD88CF7E}"/>
              </a:ext>
            </a:extLst>
          </p:cNvPr>
          <p:cNvSpPr txBox="1"/>
          <p:nvPr/>
        </p:nvSpPr>
        <p:spPr>
          <a:xfrm>
            <a:off x="354100" y="342578"/>
            <a:ext cx="458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분류 정확도 향상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003C5-81FC-49B0-9FEC-B27440D13539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EF26C-4708-4C8E-9DD1-1D08CC72FC12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3AFC8E-B3B4-4DA1-977C-9B79DABC3BA4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2A8144-F018-4843-AA70-E1441C2C5A64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7F573A-0CA5-4E14-BA41-780EF4A10AE6}"/>
              </a:ext>
            </a:extLst>
          </p:cNvPr>
          <p:cNvSpPr/>
          <p:nvPr/>
        </p:nvSpPr>
        <p:spPr>
          <a:xfrm>
            <a:off x="10542852" y="0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C6751E-445F-44C9-9143-2458429FE5D7}"/>
              </a:ext>
            </a:extLst>
          </p:cNvPr>
          <p:cNvSpPr/>
          <p:nvPr/>
        </p:nvSpPr>
        <p:spPr>
          <a:xfrm>
            <a:off x="1642538" y="3706290"/>
            <a:ext cx="891140" cy="478390"/>
          </a:xfrm>
          <a:prstGeom prst="rect">
            <a:avLst/>
          </a:prstGeom>
          <a:solidFill>
            <a:srgbClr val="003F7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A43D16-A9CE-47AC-8151-E596C88D9ECD}"/>
              </a:ext>
            </a:extLst>
          </p:cNvPr>
          <p:cNvSpPr/>
          <p:nvPr/>
        </p:nvSpPr>
        <p:spPr>
          <a:xfrm>
            <a:off x="2533678" y="3706289"/>
            <a:ext cx="891140" cy="478390"/>
          </a:xfrm>
          <a:prstGeom prst="rect">
            <a:avLst/>
          </a:prstGeom>
          <a:solidFill>
            <a:srgbClr val="003F7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046CCC-1C86-4975-9515-E37ED4C9E504}"/>
              </a:ext>
            </a:extLst>
          </p:cNvPr>
          <p:cNvSpPr/>
          <p:nvPr/>
        </p:nvSpPr>
        <p:spPr>
          <a:xfrm>
            <a:off x="3424818" y="3706289"/>
            <a:ext cx="891140" cy="478390"/>
          </a:xfrm>
          <a:prstGeom prst="rect">
            <a:avLst/>
          </a:prstGeom>
          <a:solidFill>
            <a:srgbClr val="003F7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C875E-87A1-4150-BDC7-17FF26E920D9}"/>
              </a:ext>
            </a:extLst>
          </p:cNvPr>
          <p:cNvSpPr/>
          <p:nvPr/>
        </p:nvSpPr>
        <p:spPr>
          <a:xfrm>
            <a:off x="4315958" y="3706289"/>
            <a:ext cx="891140" cy="478390"/>
          </a:xfrm>
          <a:prstGeom prst="rect">
            <a:avLst/>
          </a:prstGeom>
          <a:solidFill>
            <a:srgbClr val="F4822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FD874AB-8307-4572-BCE9-016526284003}"/>
              </a:ext>
            </a:extLst>
          </p:cNvPr>
          <p:cNvSpPr/>
          <p:nvPr/>
        </p:nvSpPr>
        <p:spPr>
          <a:xfrm>
            <a:off x="1642538" y="4308593"/>
            <a:ext cx="891140" cy="478390"/>
          </a:xfrm>
          <a:prstGeom prst="rect">
            <a:avLst/>
          </a:prstGeom>
          <a:solidFill>
            <a:srgbClr val="003F7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D344C4C-7581-42A2-A820-72960EC7813D}"/>
              </a:ext>
            </a:extLst>
          </p:cNvPr>
          <p:cNvSpPr/>
          <p:nvPr/>
        </p:nvSpPr>
        <p:spPr>
          <a:xfrm>
            <a:off x="2533678" y="4308592"/>
            <a:ext cx="891140" cy="478390"/>
          </a:xfrm>
          <a:prstGeom prst="rect">
            <a:avLst/>
          </a:prstGeom>
          <a:solidFill>
            <a:srgbClr val="003F7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05315A0-FA02-4FAD-83B9-B2E8499B6D04}"/>
              </a:ext>
            </a:extLst>
          </p:cNvPr>
          <p:cNvSpPr/>
          <p:nvPr/>
        </p:nvSpPr>
        <p:spPr>
          <a:xfrm>
            <a:off x="3424818" y="4308592"/>
            <a:ext cx="891140" cy="478390"/>
          </a:xfrm>
          <a:prstGeom prst="rect">
            <a:avLst/>
          </a:prstGeom>
          <a:solidFill>
            <a:srgbClr val="F4822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6A4ECA-8FA9-4112-BE9F-F79D95D06B30}"/>
              </a:ext>
            </a:extLst>
          </p:cNvPr>
          <p:cNvSpPr/>
          <p:nvPr/>
        </p:nvSpPr>
        <p:spPr>
          <a:xfrm>
            <a:off x="4315958" y="4308592"/>
            <a:ext cx="891140" cy="478390"/>
          </a:xfrm>
          <a:prstGeom prst="rect">
            <a:avLst/>
          </a:prstGeom>
          <a:solidFill>
            <a:srgbClr val="003F7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BFFABFA-8B14-443C-8711-398CE1D02DA0}"/>
              </a:ext>
            </a:extLst>
          </p:cNvPr>
          <p:cNvSpPr/>
          <p:nvPr/>
        </p:nvSpPr>
        <p:spPr>
          <a:xfrm>
            <a:off x="1642538" y="4918929"/>
            <a:ext cx="891140" cy="478390"/>
          </a:xfrm>
          <a:prstGeom prst="rect">
            <a:avLst/>
          </a:prstGeom>
          <a:solidFill>
            <a:srgbClr val="003F7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10C257C-A4A0-41AC-B848-09808D0B1DA6}"/>
              </a:ext>
            </a:extLst>
          </p:cNvPr>
          <p:cNvSpPr/>
          <p:nvPr/>
        </p:nvSpPr>
        <p:spPr>
          <a:xfrm>
            <a:off x="2533678" y="4918928"/>
            <a:ext cx="891140" cy="478390"/>
          </a:xfrm>
          <a:prstGeom prst="rect">
            <a:avLst/>
          </a:prstGeom>
          <a:solidFill>
            <a:srgbClr val="F4822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7F7147B-E71A-444A-9EEC-B154842E2D75}"/>
              </a:ext>
            </a:extLst>
          </p:cNvPr>
          <p:cNvSpPr/>
          <p:nvPr/>
        </p:nvSpPr>
        <p:spPr>
          <a:xfrm>
            <a:off x="3424818" y="4918928"/>
            <a:ext cx="891140" cy="478390"/>
          </a:xfrm>
          <a:prstGeom prst="rect">
            <a:avLst/>
          </a:prstGeom>
          <a:solidFill>
            <a:srgbClr val="003F7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A50BC63-21C6-4FCB-822F-D103863E5E0E}"/>
              </a:ext>
            </a:extLst>
          </p:cNvPr>
          <p:cNvSpPr/>
          <p:nvPr/>
        </p:nvSpPr>
        <p:spPr>
          <a:xfrm>
            <a:off x="4315958" y="4918928"/>
            <a:ext cx="891140" cy="478390"/>
          </a:xfrm>
          <a:prstGeom prst="rect">
            <a:avLst/>
          </a:prstGeom>
          <a:solidFill>
            <a:srgbClr val="003F7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2B9DAE4-E00D-4F48-BF4A-5CF361326149}"/>
              </a:ext>
            </a:extLst>
          </p:cNvPr>
          <p:cNvSpPr/>
          <p:nvPr/>
        </p:nvSpPr>
        <p:spPr>
          <a:xfrm>
            <a:off x="1642538" y="5529264"/>
            <a:ext cx="891140" cy="478390"/>
          </a:xfrm>
          <a:prstGeom prst="rect">
            <a:avLst/>
          </a:prstGeom>
          <a:solidFill>
            <a:srgbClr val="F4822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BCB98D6-4579-4DCE-B3C7-844E671F0D8C}"/>
              </a:ext>
            </a:extLst>
          </p:cNvPr>
          <p:cNvSpPr/>
          <p:nvPr/>
        </p:nvSpPr>
        <p:spPr>
          <a:xfrm>
            <a:off x="2533678" y="5529263"/>
            <a:ext cx="891140" cy="478390"/>
          </a:xfrm>
          <a:prstGeom prst="rect">
            <a:avLst/>
          </a:prstGeom>
          <a:solidFill>
            <a:srgbClr val="003F7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069C15E-170D-4A98-9DEB-DEDE4DA2FEA7}"/>
              </a:ext>
            </a:extLst>
          </p:cNvPr>
          <p:cNvSpPr/>
          <p:nvPr/>
        </p:nvSpPr>
        <p:spPr>
          <a:xfrm>
            <a:off x="3424818" y="5529263"/>
            <a:ext cx="891140" cy="478390"/>
          </a:xfrm>
          <a:prstGeom prst="rect">
            <a:avLst/>
          </a:prstGeom>
          <a:solidFill>
            <a:srgbClr val="003F7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6866101-E1EA-40EA-8AC1-53A3B92116BF}"/>
              </a:ext>
            </a:extLst>
          </p:cNvPr>
          <p:cNvSpPr/>
          <p:nvPr/>
        </p:nvSpPr>
        <p:spPr>
          <a:xfrm>
            <a:off x="4315958" y="5529263"/>
            <a:ext cx="891140" cy="478390"/>
          </a:xfrm>
          <a:prstGeom prst="rect">
            <a:avLst/>
          </a:prstGeom>
          <a:solidFill>
            <a:srgbClr val="003F7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D4A7DB5-A5CC-488A-B42F-6655313E9A78}"/>
              </a:ext>
            </a:extLst>
          </p:cNvPr>
          <p:cNvSpPr/>
          <p:nvPr/>
        </p:nvSpPr>
        <p:spPr>
          <a:xfrm>
            <a:off x="5623035" y="4766591"/>
            <a:ext cx="449804" cy="304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1652B0-3154-4B84-A0C5-71C73878BC4D}"/>
              </a:ext>
            </a:extLst>
          </p:cNvPr>
          <p:cNvSpPr txBox="1"/>
          <p:nvPr/>
        </p:nvSpPr>
        <p:spPr>
          <a:xfrm>
            <a:off x="6344626" y="3995110"/>
            <a:ext cx="49105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훈련 데이터로 모델을 학습한 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평가 데이터의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예측 결과를 실제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target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값과 비교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dist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결과와 실제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target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간에 차이가 있을 경우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과거 분류과정에 오류가 있었을 가능성이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있다고 판단하고 재검토 수행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859DD4D-B955-46F5-87BE-8C5CB7B0ED57}"/>
              </a:ext>
            </a:extLst>
          </p:cNvPr>
          <p:cNvSpPr txBox="1"/>
          <p:nvPr/>
        </p:nvSpPr>
        <p:spPr>
          <a:xfrm>
            <a:off x="1184756" y="1294866"/>
            <a:ext cx="10026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지금까지 보험청구 분류는 사람이 직접 수행했기 때문에 오류 데이터가 존재할 수 있다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(ex.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특정 청구 건을 자동 지급으로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분류했었으나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실제로는 조사가 필요했던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이러한 과거 분류 건의 오류를 찾아내는 것 또한 모델 정확도를 높이는데 중요하다고 판단했다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8577605-2483-4826-A044-20D20DA2F64C}"/>
              </a:ext>
            </a:extLst>
          </p:cNvPr>
          <p:cNvSpPr/>
          <p:nvPr/>
        </p:nvSpPr>
        <p:spPr>
          <a:xfrm>
            <a:off x="1642538" y="2623723"/>
            <a:ext cx="3564560" cy="541743"/>
          </a:xfrm>
          <a:prstGeom prst="rect">
            <a:avLst/>
          </a:prstGeom>
          <a:solidFill>
            <a:srgbClr val="003F7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과거 데이터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EE842076-14AC-4190-AF7B-471551DF7A48}"/>
              </a:ext>
            </a:extLst>
          </p:cNvPr>
          <p:cNvSpPr/>
          <p:nvPr/>
        </p:nvSpPr>
        <p:spPr>
          <a:xfrm rot="5400000">
            <a:off x="3293242" y="3334279"/>
            <a:ext cx="272621" cy="224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D82A8CA-455A-4DC8-99D5-61EE95102712}"/>
              </a:ext>
            </a:extLst>
          </p:cNvPr>
          <p:cNvSpPr txBox="1"/>
          <p:nvPr/>
        </p:nvSpPr>
        <p:spPr>
          <a:xfrm>
            <a:off x="3510455" y="6358947"/>
            <a:ext cx="65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D11191-85E7-46C9-8A7A-CACFE970AE09}"/>
              </a:ext>
            </a:extLst>
          </p:cNvPr>
          <p:cNvSpPr txBox="1"/>
          <p:nvPr/>
        </p:nvSpPr>
        <p:spPr>
          <a:xfrm>
            <a:off x="1304702" y="6198701"/>
            <a:ext cx="65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FA8FC3E-7F96-49F3-842A-C3C1C6E8834D}"/>
              </a:ext>
            </a:extLst>
          </p:cNvPr>
          <p:cNvSpPr txBox="1"/>
          <p:nvPr/>
        </p:nvSpPr>
        <p:spPr>
          <a:xfrm>
            <a:off x="447149" y="5822987"/>
            <a:ext cx="657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비교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2239BB5-F7B4-4F00-9BB9-C398A55B3F7F}"/>
              </a:ext>
            </a:extLst>
          </p:cNvPr>
          <p:cNvCxnSpPr>
            <a:cxnSpLocks/>
          </p:cNvCxnSpPr>
          <p:nvPr/>
        </p:nvCxnSpPr>
        <p:spPr>
          <a:xfrm flipH="1">
            <a:off x="3786786" y="6091875"/>
            <a:ext cx="13482" cy="26707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B2A8BF85-5CDA-4B32-A7CE-98ED4CC55B10}"/>
              </a:ext>
            </a:extLst>
          </p:cNvPr>
          <p:cNvCxnSpPr>
            <a:cxnSpLocks/>
          </p:cNvCxnSpPr>
          <p:nvPr/>
        </p:nvCxnSpPr>
        <p:spPr>
          <a:xfrm flipV="1">
            <a:off x="1981551" y="6200096"/>
            <a:ext cx="0" cy="317701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9468ABB0-FA2B-4F62-B0DE-97429F2ED488}"/>
              </a:ext>
            </a:extLst>
          </p:cNvPr>
          <p:cNvCxnSpPr/>
          <p:nvPr/>
        </p:nvCxnSpPr>
        <p:spPr>
          <a:xfrm>
            <a:off x="1965435" y="6517797"/>
            <a:ext cx="1375301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AE5B250B-0CF6-4554-9F73-6837F03342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14743" y="5845999"/>
            <a:ext cx="541743" cy="457780"/>
          </a:xfrm>
          <a:prstGeom prst="bentConnector2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D140066-4E51-4FCF-8975-59E5BA5EE925}"/>
              </a:ext>
            </a:extLst>
          </p:cNvPr>
          <p:cNvCxnSpPr>
            <a:cxnSpLocks/>
          </p:cNvCxnSpPr>
          <p:nvPr/>
        </p:nvCxnSpPr>
        <p:spPr>
          <a:xfrm>
            <a:off x="1037029" y="6352935"/>
            <a:ext cx="218989" cy="601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230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E6BBF6-FA7A-4DD4-9798-90D7AD98182F}"/>
              </a:ext>
            </a:extLst>
          </p:cNvPr>
          <p:cNvSpPr/>
          <p:nvPr/>
        </p:nvSpPr>
        <p:spPr>
          <a:xfrm>
            <a:off x="817391" y="2690180"/>
            <a:ext cx="1615044" cy="1362594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과거에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분류한 결과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D5EA80-E232-4705-8E3E-039F4618297E}"/>
              </a:ext>
            </a:extLst>
          </p:cNvPr>
          <p:cNvSpPr/>
          <p:nvPr/>
        </p:nvSpPr>
        <p:spPr>
          <a:xfrm>
            <a:off x="2753036" y="2690180"/>
            <a:ext cx="1702361" cy="1362594"/>
          </a:xfrm>
          <a:prstGeom prst="rect">
            <a:avLst/>
          </a:prstGeom>
          <a:noFill/>
          <a:ln w="28575">
            <a:solidFill>
              <a:srgbClr val="E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개발한 모델로 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분류한 결과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E6F79DB-A626-4593-AE56-61DF9CAB9FAF}"/>
              </a:ext>
            </a:extLst>
          </p:cNvPr>
          <p:cNvCxnSpPr/>
          <p:nvPr/>
        </p:nvCxnSpPr>
        <p:spPr>
          <a:xfrm>
            <a:off x="2586815" y="4276322"/>
            <a:ext cx="0" cy="72439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1B52AD-EBD0-4C62-AB25-7F098DE0E31B}"/>
              </a:ext>
            </a:extLst>
          </p:cNvPr>
          <p:cNvSpPr/>
          <p:nvPr/>
        </p:nvSpPr>
        <p:spPr>
          <a:xfrm>
            <a:off x="1305333" y="5306178"/>
            <a:ext cx="26891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과거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오분류된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 확인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B3A92C-D1F7-4C81-89E8-7BCA99C50C87}"/>
              </a:ext>
            </a:extLst>
          </p:cNvPr>
          <p:cNvSpPr/>
          <p:nvPr/>
        </p:nvSpPr>
        <p:spPr>
          <a:xfrm>
            <a:off x="5186533" y="2575446"/>
            <a:ext cx="6862586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모델의 개선 방향 설정 가능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spcBef>
                <a:spcPts val="1200"/>
              </a:spcBef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-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오분류된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데이터의 특징을 더 잘 잡아낼 수 있는 모델 생성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0"/>
              </a:spcBef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과거 데이터의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target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수정으로 모델의 정확도 향상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spcBef>
                <a:spcPts val="1200"/>
              </a:spcBef>
              <a:buAutoNum type="arabicPeriod"/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0"/>
              </a:spcBef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잘못 분류된 데이터의 특징 추출 및 분석 가능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spcBef>
                <a:spcPts val="1200"/>
              </a:spcBef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악의의 고객이 분류 프로세스를 교묘하게 통과하여 조사 건이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0"/>
              </a:spcBef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자동지급으로 분류된 사례가 없는지 파악하고 보험사기 예방에 이용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5F999B-7539-46A7-A855-722DF1D49118}"/>
              </a:ext>
            </a:extLst>
          </p:cNvPr>
          <p:cNvSpPr/>
          <p:nvPr/>
        </p:nvSpPr>
        <p:spPr>
          <a:xfrm>
            <a:off x="2776286" y="4485195"/>
            <a:ext cx="9449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비교분석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90D0442-4A9E-4FFA-88AB-6CA8980AECB1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>
            <a:extLst>
              <a:ext uri="{FF2B5EF4-FFF2-40B4-BE49-F238E27FC236}">
                <a16:creationId xmlns:a16="http://schemas.microsoft.com/office/drawing/2014/main" id="{A98A27A3-BB55-4C7C-8FDE-B487DFC99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5675510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9F50680-B704-41F8-83BB-4DF3349D8D3E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F188460-51F6-444B-B9FF-C40F42859F43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65121A4-1C1A-4BEE-8A8D-6A6CE153A513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290DBEC-DC4A-4F27-A20E-B2187BAA97EA}"/>
              </a:ext>
            </a:extLst>
          </p:cNvPr>
          <p:cNvSpPr txBox="1"/>
          <p:nvPr/>
        </p:nvSpPr>
        <p:spPr>
          <a:xfrm>
            <a:off x="390465" y="842226"/>
            <a:ext cx="200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재 </a:t>
            </a: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4838C8-E514-420B-A8B1-E6B681577B2C}"/>
              </a:ext>
            </a:extLst>
          </p:cNvPr>
          <p:cNvSpPr txBox="1"/>
          <p:nvPr/>
        </p:nvSpPr>
        <p:spPr>
          <a:xfrm>
            <a:off x="354100" y="342578"/>
            <a:ext cx="458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분류 정확도 향상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931E2-8F3A-4070-A8C2-A85D8615DBAB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DA24C2-1DC5-49D9-AA06-F428339EDB34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9ACCF7-309F-481D-83E0-97AAE6137D43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00D70-3A5F-4F8B-B382-2042DC9A14C8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498F70-8770-4BCF-B924-51307AFC94C2}"/>
              </a:ext>
            </a:extLst>
          </p:cNvPr>
          <p:cNvSpPr/>
          <p:nvPr/>
        </p:nvSpPr>
        <p:spPr>
          <a:xfrm>
            <a:off x="10542852" y="0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956AD9-D9F3-45FF-8AF6-DF4D241BA2E9}"/>
              </a:ext>
            </a:extLst>
          </p:cNvPr>
          <p:cNvSpPr txBox="1"/>
          <p:nvPr/>
        </p:nvSpPr>
        <p:spPr>
          <a:xfrm>
            <a:off x="5293124" y="1966675"/>
            <a:ext cx="2477117" cy="400110"/>
          </a:xfrm>
          <a:prstGeom prst="rect">
            <a:avLst/>
          </a:prstGeom>
          <a:solidFill>
            <a:srgbClr val="003F7E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ko-KR" altLang="en-US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활용방향 및 기대효과</a:t>
            </a:r>
            <a:endParaRPr lang="en-US" altLang="ko-KR" sz="20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89AAE6-7704-41ED-A6E8-EED9A288F864}"/>
              </a:ext>
            </a:extLst>
          </p:cNvPr>
          <p:cNvSpPr txBox="1"/>
          <p:nvPr/>
        </p:nvSpPr>
        <p:spPr>
          <a:xfrm>
            <a:off x="1893132" y="1996378"/>
            <a:ext cx="1387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AB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1879073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6AA2452-4285-42C8-941F-0ADF4752F995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505F2DB-A1F0-4D0B-8583-F64A5E8B6F2E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61B181E-80FA-400D-9392-5F868C8FFE86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998C68-34AA-4D68-83B8-71686547242A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>
            <a:extLst>
              <a:ext uri="{FF2B5EF4-FFF2-40B4-BE49-F238E27FC236}">
                <a16:creationId xmlns:a16="http://schemas.microsoft.com/office/drawing/2014/main" id="{B44BE8DA-5083-4DB6-AAF3-71EFD572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3CDC0-E6D3-4ADC-B917-A3D7C9DF06C0}"/>
              </a:ext>
            </a:extLst>
          </p:cNvPr>
          <p:cNvSpPr txBox="1"/>
          <p:nvPr/>
        </p:nvSpPr>
        <p:spPr>
          <a:xfrm>
            <a:off x="390465" y="842226"/>
            <a:ext cx="200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이분류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94B25-4281-4070-B959-C600FD88CF7E}"/>
              </a:ext>
            </a:extLst>
          </p:cNvPr>
          <p:cNvSpPr txBox="1"/>
          <p:nvPr/>
        </p:nvSpPr>
        <p:spPr>
          <a:xfrm>
            <a:off x="354100" y="342578"/>
            <a:ext cx="458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분류 정확도 향상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8099E-0FC1-4AC6-AAE7-AE4B8D30E85B}"/>
              </a:ext>
            </a:extLst>
          </p:cNvPr>
          <p:cNvSpPr txBox="1"/>
          <p:nvPr/>
        </p:nvSpPr>
        <p:spPr>
          <a:xfrm>
            <a:off x="654283" y="1750768"/>
            <a:ext cx="10883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자동지급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조사 중 조사를 제대로 분류하는 게 가장 중요하다고 생각되어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자동지급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조사의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분류가 아닌 자동지급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조사의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분류 모델을 생성하였다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5CAACA-CE6E-4EF4-B2C4-C8C86A04E419}"/>
              </a:ext>
            </a:extLst>
          </p:cNvPr>
          <p:cNvSpPr txBox="1"/>
          <p:nvPr/>
        </p:nvSpPr>
        <p:spPr>
          <a:xfrm>
            <a:off x="1481959" y="4895589"/>
            <a:ext cx="93016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분류로 새로운 모델을 만들었을 때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3~4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점의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F1 score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상승을 확인할 수 있었다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특히 분류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임계값을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조절할 경우 일정 비율의 조사 데이터를 높은 정확도로 예측할 수 있었다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CBC2C8-A448-4E2E-B148-9F60780EB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907" y="3232350"/>
            <a:ext cx="3484333" cy="8261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71145E-486B-4FEA-97B1-BE9D851C7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039" y="3232350"/>
            <a:ext cx="3212848" cy="82616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67151F7-45D6-41AB-AD19-3F4A39D61E7F}"/>
              </a:ext>
            </a:extLst>
          </p:cNvPr>
          <p:cNvCxnSpPr/>
          <p:nvPr/>
        </p:nvCxnSpPr>
        <p:spPr>
          <a:xfrm>
            <a:off x="5409375" y="3581576"/>
            <a:ext cx="1233558" cy="0"/>
          </a:xfrm>
          <a:prstGeom prst="straightConnector1">
            <a:avLst/>
          </a:prstGeom>
          <a:ln w="101600">
            <a:solidFill>
              <a:srgbClr val="003F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C3565AC-61D3-4CA3-840E-1DACF0D40017}"/>
              </a:ext>
            </a:extLst>
          </p:cNvPr>
          <p:cNvSpPr txBox="1"/>
          <p:nvPr/>
        </p:nvSpPr>
        <p:spPr>
          <a:xfrm>
            <a:off x="5256738" y="3764776"/>
            <a:ext cx="1386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4.66</a:t>
            </a:r>
            <a:r>
              <a:rPr lang="ko-KR" altLang="en-US" sz="1800" dirty="0">
                <a:solidFill>
                  <a:srgbClr val="003F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 향상</a:t>
            </a:r>
            <a:endParaRPr lang="en-US" altLang="ko-KR" sz="1800" dirty="0">
              <a:solidFill>
                <a:srgbClr val="003F7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4681D9-FB49-4219-B7CF-EB186010A443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B606BF-462A-4F8D-9584-EE339526BFDC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5FDE0-C4DF-4E3B-9079-CC5D9C6D0F3A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8BB5D0-7D01-414A-94A5-7A12FB11A067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9A6FBF-96D8-45F3-896A-63B8CA308088}"/>
              </a:ext>
            </a:extLst>
          </p:cNvPr>
          <p:cNvSpPr/>
          <p:nvPr/>
        </p:nvSpPr>
        <p:spPr>
          <a:xfrm>
            <a:off x="10542852" y="0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76076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6AA2452-4285-42C8-941F-0ADF4752F995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505F2DB-A1F0-4D0B-8583-F64A5E8B6F2E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61B181E-80FA-400D-9392-5F868C8FFE86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998C68-34AA-4D68-83B8-71686547242A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>
            <a:extLst>
              <a:ext uri="{FF2B5EF4-FFF2-40B4-BE49-F238E27FC236}">
                <a16:creationId xmlns:a16="http://schemas.microsoft.com/office/drawing/2014/main" id="{B44BE8DA-5083-4DB6-AAF3-71EFD572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3CDC0-E6D3-4ADC-B917-A3D7C9DF06C0}"/>
              </a:ext>
            </a:extLst>
          </p:cNvPr>
          <p:cNvSpPr txBox="1"/>
          <p:nvPr/>
        </p:nvSpPr>
        <p:spPr>
          <a:xfrm>
            <a:off x="390465" y="842226"/>
            <a:ext cx="200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이분류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94B25-4281-4070-B959-C600FD88CF7E}"/>
              </a:ext>
            </a:extLst>
          </p:cNvPr>
          <p:cNvSpPr txBox="1"/>
          <p:nvPr/>
        </p:nvSpPr>
        <p:spPr>
          <a:xfrm>
            <a:off x="354100" y="342578"/>
            <a:ext cx="458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분류 정확도 향상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44FC61-990C-425D-B609-BB932A37F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634" y="1404358"/>
            <a:ext cx="5200650" cy="3543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3EBD9D-3C23-4F0A-80C6-78EA90F0EC21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DF830B-4677-4D6E-B1E1-FBDB363805E2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F3B82-3C60-41B6-9ECA-560C1DD1B45B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0D6B311-9E80-4DD8-88E1-87865AC5C04F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20D5E9A-6DB5-45C0-93D7-991EA7920A03}"/>
              </a:ext>
            </a:extLst>
          </p:cNvPr>
          <p:cNvSpPr/>
          <p:nvPr/>
        </p:nvSpPr>
        <p:spPr>
          <a:xfrm>
            <a:off x="10542852" y="0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EE018E-A920-4AD6-AE33-80E14A9797E2}"/>
              </a:ext>
            </a:extLst>
          </p:cNvPr>
          <p:cNvSpPr txBox="1"/>
          <p:nvPr/>
        </p:nvSpPr>
        <p:spPr>
          <a:xfrm>
            <a:off x="651642" y="5124760"/>
            <a:ext cx="105599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분류 모델 예측 결과에서 조사로 예측한 확률이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0.84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이상인 예측 데이터만을 추출했을 때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1901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조사 건 중 약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45%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데이터를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99.5%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확률로 예측하였다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조사 예측 확률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0.95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이상인 데이터만을 추출했을 때는 조사 건 중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21%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100%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확률로 예측했다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A6F897-A49C-40B3-AE49-BD0BB7148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367" y="1384582"/>
            <a:ext cx="2600325" cy="3648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07F5EE2-8CF8-4A9F-8E42-9AAB5B31E1E2}"/>
              </a:ext>
            </a:extLst>
          </p:cNvPr>
          <p:cNvSpPr/>
          <p:nvPr/>
        </p:nvSpPr>
        <p:spPr>
          <a:xfrm>
            <a:off x="1058367" y="2284043"/>
            <a:ext cx="2600325" cy="294290"/>
          </a:xfrm>
          <a:prstGeom prst="rect">
            <a:avLst/>
          </a:prstGeom>
          <a:noFill/>
          <a:ln w="34925">
            <a:solidFill>
              <a:srgbClr val="F482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537FFF-95BA-4131-839D-BB88AB3D5D98}"/>
              </a:ext>
            </a:extLst>
          </p:cNvPr>
          <p:cNvSpPr/>
          <p:nvPr/>
        </p:nvSpPr>
        <p:spPr>
          <a:xfrm>
            <a:off x="1058366" y="2578333"/>
            <a:ext cx="2600325" cy="294290"/>
          </a:xfrm>
          <a:prstGeom prst="rect">
            <a:avLst/>
          </a:prstGeom>
          <a:noFill/>
          <a:ln w="34925">
            <a:solidFill>
              <a:srgbClr val="F482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A6FE70-0551-4E15-8248-38273F10A0D0}"/>
              </a:ext>
            </a:extLst>
          </p:cNvPr>
          <p:cNvSpPr/>
          <p:nvPr/>
        </p:nvSpPr>
        <p:spPr>
          <a:xfrm>
            <a:off x="1058366" y="2872623"/>
            <a:ext cx="2600325" cy="294290"/>
          </a:xfrm>
          <a:prstGeom prst="rect">
            <a:avLst/>
          </a:prstGeom>
          <a:noFill/>
          <a:ln w="34925">
            <a:solidFill>
              <a:srgbClr val="F482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CC8D5F-0388-460B-8E90-74F248431696}"/>
              </a:ext>
            </a:extLst>
          </p:cNvPr>
          <p:cNvSpPr/>
          <p:nvPr/>
        </p:nvSpPr>
        <p:spPr>
          <a:xfrm>
            <a:off x="1058366" y="3461203"/>
            <a:ext cx="2600325" cy="294290"/>
          </a:xfrm>
          <a:prstGeom prst="rect">
            <a:avLst/>
          </a:prstGeom>
          <a:noFill/>
          <a:ln w="34925">
            <a:solidFill>
              <a:srgbClr val="F482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395B70D-1487-4018-BEDF-277DD678E242}"/>
              </a:ext>
            </a:extLst>
          </p:cNvPr>
          <p:cNvSpPr/>
          <p:nvPr/>
        </p:nvSpPr>
        <p:spPr>
          <a:xfrm>
            <a:off x="1058366" y="3755493"/>
            <a:ext cx="2600325" cy="294290"/>
          </a:xfrm>
          <a:prstGeom prst="rect">
            <a:avLst/>
          </a:prstGeom>
          <a:noFill/>
          <a:ln w="34925">
            <a:solidFill>
              <a:srgbClr val="F482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A9A80-21A4-433D-AADA-A01FEEE994FC}"/>
              </a:ext>
            </a:extLst>
          </p:cNvPr>
          <p:cNvSpPr txBox="1"/>
          <p:nvPr/>
        </p:nvSpPr>
        <p:spPr>
          <a:xfrm>
            <a:off x="4126792" y="3023573"/>
            <a:ext cx="1249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 확률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이상만 추출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A22DA2F-0379-4081-8EF7-746803062EAD}"/>
              </a:ext>
            </a:extLst>
          </p:cNvPr>
          <p:cNvCxnSpPr>
            <a:cxnSpLocks/>
          </p:cNvCxnSpPr>
          <p:nvPr/>
        </p:nvCxnSpPr>
        <p:spPr>
          <a:xfrm flipV="1">
            <a:off x="3810897" y="3309513"/>
            <a:ext cx="315895" cy="1"/>
          </a:xfrm>
          <a:prstGeom prst="straightConnector1">
            <a:avLst/>
          </a:prstGeom>
          <a:ln w="444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138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6AA2452-4285-42C8-941F-0ADF4752F995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505F2DB-A1F0-4D0B-8583-F64A5E8B6F2E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61B181E-80FA-400D-9392-5F868C8FFE86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998C68-34AA-4D68-83B8-71686547242A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>
            <a:extLst>
              <a:ext uri="{FF2B5EF4-FFF2-40B4-BE49-F238E27FC236}">
                <a16:creationId xmlns:a16="http://schemas.microsoft.com/office/drawing/2014/main" id="{B44BE8DA-5083-4DB6-AAF3-71EFD572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3CDC0-E6D3-4ADC-B917-A3D7C9DF06C0}"/>
              </a:ext>
            </a:extLst>
          </p:cNvPr>
          <p:cNvSpPr txBox="1"/>
          <p:nvPr/>
        </p:nvSpPr>
        <p:spPr>
          <a:xfrm>
            <a:off x="390465" y="842226"/>
            <a:ext cx="200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개인화 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94B25-4281-4070-B959-C600FD88CF7E}"/>
              </a:ext>
            </a:extLst>
          </p:cNvPr>
          <p:cNvSpPr txBox="1"/>
          <p:nvPr/>
        </p:nvSpPr>
        <p:spPr>
          <a:xfrm>
            <a:off x="354100" y="342578"/>
            <a:ext cx="458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개인화 및 고객 서비스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D2C45-C91C-413C-A430-2C0B0D3C3BDE}"/>
              </a:ext>
            </a:extLst>
          </p:cNvPr>
          <p:cNvSpPr txBox="1"/>
          <p:nvPr/>
        </p:nvSpPr>
        <p:spPr>
          <a:xfrm>
            <a:off x="1804866" y="1333606"/>
            <a:ext cx="8597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고객에게 청구예측결과를 직접 알려줄 경우 악용될 여지가 있다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고객에게 개별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청구건에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대한 예측 결과를 직접 알려 주지 않으면서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선의의 고객에게는 혜택을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악의의 고객에게는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패널티를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주는 방식이 무엇이 있을까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D6F1FE-F8D8-4753-9F9E-95812E4B4F95}"/>
              </a:ext>
            </a:extLst>
          </p:cNvPr>
          <p:cNvSpPr txBox="1"/>
          <p:nvPr/>
        </p:nvSpPr>
        <p:spPr>
          <a:xfrm>
            <a:off x="964811" y="5235738"/>
            <a:ext cx="102160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고객이 본인의 등급을 확인하게 하여 스스로 자신의 등급을 관리하게 하며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높은 등급에게는 혜택을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낮은 등급에게는 혜택이 없거나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패널티를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주는 방식으로</a:t>
            </a:r>
          </a:p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회사가 본인을 주목하고 있다는 압박을 줄 수 있다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551905-0DD6-4761-8D0A-9F21C1410BB2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22140-3695-4D46-91CE-2D3C7A3FFC1F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BE59E2-475B-41DA-BA59-4A8B648ACDAC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001B9C-7C8B-4222-95C2-27326706C8A0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93ACD0-03E4-45B5-B060-983F8AFAA24D}"/>
              </a:ext>
            </a:extLst>
          </p:cNvPr>
          <p:cNvSpPr/>
          <p:nvPr/>
        </p:nvSpPr>
        <p:spPr>
          <a:xfrm>
            <a:off x="10542852" y="0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D763185-0CC9-4EEC-B151-2E8817714403}"/>
              </a:ext>
            </a:extLst>
          </p:cNvPr>
          <p:cNvGrpSpPr/>
          <p:nvPr/>
        </p:nvGrpSpPr>
        <p:grpSpPr>
          <a:xfrm>
            <a:off x="4061179" y="2557515"/>
            <a:ext cx="4362876" cy="2316790"/>
            <a:chOff x="3314203" y="2736609"/>
            <a:chExt cx="4650388" cy="2469465"/>
          </a:xfrm>
        </p:grpSpPr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AE71863A-D556-42FB-B593-0EA4405402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5374" y="3083687"/>
              <a:ext cx="756745" cy="482501"/>
            </a:xfrm>
            <a:prstGeom prst="straightConnector1">
              <a:avLst/>
            </a:prstGeom>
            <a:ln w="762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0613D178-E516-46A9-A372-8B514DE23E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5374" y="3942376"/>
              <a:ext cx="851339" cy="1"/>
            </a:xfrm>
            <a:prstGeom prst="straightConnector1">
              <a:avLst/>
            </a:prstGeom>
            <a:ln w="762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2AD92685-A51B-43B2-94A8-90B9CF3259F2}"/>
                </a:ext>
              </a:extLst>
            </p:cNvPr>
            <p:cNvCxnSpPr>
              <a:cxnSpLocks/>
            </p:cNvCxnSpPr>
            <p:nvPr/>
          </p:nvCxnSpPr>
          <p:spPr>
            <a:xfrm>
              <a:off x="5715373" y="4317933"/>
              <a:ext cx="756745" cy="482501"/>
            </a:xfrm>
            <a:prstGeom prst="straightConnector1">
              <a:avLst/>
            </a:prstGeom>
            <a:ln w="762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B1CBC43-A039-4564-BEF3-014A6AB9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3F7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203" y="3125467"/>
              <a:ext cx="1621811" cy="162181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B20708-0495-49DD-B8E9-594240F5A35F}"/>
                </a:ext>
              </a:extLst>
            </p:cNvPr>
            <p:cNvSpPr txBox="1"/>
            <p:nvPr/>
          </p:nvSpPr>
          <p:spPr>
            <a:xfrm>
              <a:off x="7207846" y="2736609"/>
              <a:ext cx="756745" cy="583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3AB54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상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12B0FB-D6C6-415F-8D9E-1FDF2E50BA92}"/>
                </a:ext>
              </a:extLst>
            </p:cNvPr>
            <p:cNvSpPr txBox="1"/>
            <p:nvPr/>
          </p:nvSpPr>
          <p:spPr>
            <a:xfrm>
              <a:off x="7207846" y="3646207"/>
              <a:ext cx="756745" cy="583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중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ACDAF5-7E6D-4A3C-9213-4C6AB5E19CF4}"/>
                </a:ext>
              </a:extLst>
            </p:cNvPr>
            <p:cNvSpPr txBox="1"/>
            <p:nvPr/>
          </p:nvSpPr>
          <p:spPr>
            <a:xfrm>
              <a:off x="7207846" y="4622960"/>
              <a:ext cx="756745" cy="583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136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DD1D80A9-C35F-41A1-B453-510BC6C2A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15EDC11-B6D4-44F4-B6BB-7DDD66A53F31}"/>
              </a:ext>
            </a:extLst>
          </p:cNvPr>
          <p:cNvSpPr/>
          <p:nvPr/>
        </p:nvSpPr>
        <p:spPr>
          <a:xfrm>
            <a:off x="856884" y="1764893"/>
            <a:ext cx="1613047" cy="553999"/>
          </a:xfrm>
          <a:prstGeom prst="roundRect">
            <a:avLst/>
          </a:prstGeom>
          <a:solidFill>
            <a:srgbClr val="003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서론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1D91D2D-6D66-482D-88E0-25CC5DBC16EE}"/>
              </a:ext>
            </a:extLst>
          </p:cNvPr>
          <p:cNvSpPr/>
          <p:nvPr/>
        </p:nvSpPr>
        <p:spPr>
          <a:xfrm>
            <a:off x="3798250" y="1764891"/>
            <a:ext cx="1613047" cy="553999"/>
          </a:xfrm>
          <a:prstGeom prst="roundRect">
            <a:avLst/>
          </a:prstGeom>
          <a:solidFill>
            <a:srgbClr val="003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해석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F820AE-D757-4CC2-8B1A-AA69EE9E2EF2}"/>
              </a:ext>
            </a:extLst>
          </p:cNvPr>
          <p:cNvSpPr/>
          <p:nvPr/>
        </p:nvSpPr>
        <p:spPr>
          <a:xfrm>
            <a:off x="9680982" y="1764891"/>
            <a:ext cx="1613048" cy="553999"/>
          </a:xfrm>
          <a:prstGeom prst="roundRect">
            <a:avLst/>
          </a:prstGeom>
          <a:solidFill>
            <a:srgbClr val="003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활용방안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F95FD2-3A4B-4DA0-84E6-C9D0CDD51966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6E63767-B541-4812-9BC6-4F9334D723C8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3DEC95D-165D-42E3-8B12-A28E94B471F7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0F10E65-4392-46A2-885F-69959667730A}"/>
              </a:ext>
            </a:extLst>
          </p:cNvPr>
          <p:cNvSpPr txBox="1"/>
          <p:nvPr/>
        </p:nvSpPr>
        <p:spPr>
          <a:xfrm>
            <a:off x="309185" y="498277"/>
            <a:ext cx="1897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분석 과정</a:t>
            </a:r>
            <a:endParaRPr lang="ko-KR" altLang="en-US" sz="3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2E52759-79DD-4EE6-874F-2219F85081A1}"/>
              </a:ext>
            </a:extLst>
          </p:cNvPr>
          <p:cNvSpPr/>
          <p:nvPr/>
        </p:nvSpPr>
        <p:spPr>
          <a:xfrm>
            <a:off x="6739616" y="1764892"/>
            <a:ext cx="1613048" cy="553999"/>
          </a:xfrm>
          <a:prstGeom prst="roundRect">
            <a:avLst/>
          </a:prstGeom>
          <a:solidFill>
            <a:srgbClr val="003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모델링</a:t>
            </a: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D8B4A5F8-2234-428A-84F7-DFB3DE08A2A8}"/>
              </a:ext>
            </a:extLst>
          </p:cNvPr>
          <p:cNvSpPr/>
          <p:nvPr/>
        </p:nvSpPr>
        <p:spPr>
          <a:xfrm>
            <a:off x="2838254" y="3395816"/>
            <a:ext cx="591671" cy="1053054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화살표: 갈매기형 수장 36">
            <a:extLst>
              <a:ext uri="{FF2B5EF4-FFF2-40B4-BE49-F238E27FC236}">
                <a16:creationId xmlns:a16="http://schemas.microsoft.com/office/drawing/2014/main" id="{9AFAF391-8ABD-4645-BE7A-1861690A0707}"/>
              </a:ext>
            </a:extLst>
          </p:cNvPr>
          <p:cNvSpPr/>
          <p:nvPr/>
        </p:nvSpPr>
        <p:spPr>
          <a:xfrm>
            <a:off x="5792938" y="3395816"/>
            <a:ext cx="591671" cy="1053054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화살표: 갈매기형 수장 37">
            <a:extLst>
              <a:ext uri="{FF2B5EF4-FFF2-40B4-BE49-F238E27FC236}">
                <a16:creationId xmlns:a16="http://schemas.microsoft.com/office/drawing/2014/main" id="{A5EBD795-C87D-436F-9AA6-3F319788794F}"/>
              </a:ext>
            </a:extLst>
          </p:cNvPr>
          <p:cNvSpPr/>
          <p:nvPr/>
        </p:nvSpPr>
        <p:spPr>
          <a:xfrm>
            <a:off x="8710953" y="3341516"/>
            <a:ext cx="591671" cy="1053054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5D7AE80-306A-40FA-BE0C-25F3671F7335}"/>
              </a:ext>
            </a:extLst>
          </p:cNvPr>
          <p:cNvSpPr/>
          <p:nvPr/>
        </p:nvSpPr>
        <p:spPr>
          <a:xfrm>
            <a:off x="619820" y="2561537"/>
            <a:ext cx="2087174" cy="27370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이해 및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목표 설명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760F2AB-1C7D-4EDB-8D0D-4377C224CC72}"/>
              </a:ext>
            </a:extLst>
          </p:cNvPr>
          <p:cNvSpPr/>
          <p:nvPr/>
        </p:nvSpPr>
        <p:spPr>
          <a:xfrm>
            <a:off x="3561186" y="2561537"/>
            <a:ext cx="2087174" cy="27370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정확도 및 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목표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달성을 위한 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D8C542-986B-4898-BE8F-5CF9801BE0BB}"/>
              </a:ext>
            </a:extLst>
          </p:cNvPr>
          <p:cNvSpPr/>
          <p:nvPr/>
        </p:nvSpPr>
        <p:spPr>
          <a:xfrm>
            <a:off x="6502552" y="2561537"/>
            <a:ext cx="2087174" cy="27370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활용해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최적의 모델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도출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AB6548A-6412-4380-9D52-6318D4E3EA7B}"/>
              </a:ext>
            </a:extLst>
          </p:cNvPr>
          <p:cNvSpPr/>
          <p:nvPr/>
        </p:nvSpPr>
        <p:spPr>
          <a:xfrm>
            <a:off x="9443918" y="2553825"/>
            <a:ext cx="2075420" cy="27370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분석내용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모델을 활용하여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활용방안 제시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456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6AA2452-4285-42C8-941F-0ADF4752F995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505F2DB-A1F0-4D0B-8583-F64A5E8B6F2E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61B181E-80FA-400D-9392-5F868C8FFE86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998C68-34AA-4D68-83B8-71686547242A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>
            <a:extLst>
              <a:ext uri="{FF2B5EF4-FFF2-40B4-BE49-F238E27FC236}">
                <a16:creationId xmlns:a16="http://schemas.microsoft.com/office/drawing/2014/main" id="{B44BE8DA-5083-4DB6-AAF3-71EFD572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3CDC0-E6D3-4ADC-B917-A3D7C9DF06C0}"/>
              </a:ext>
            </a:extLst>
          </p:cNvPr>
          <p:cNvSpPr txBox="1"/>
          <p:nvPr/>
        </p:nvSpPr>
        <p:spPr>
          <a:xfrm>
            <a:off x="390465" y="842226"/>
            <a:ext cx="2787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개인화 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94B25-4281-4070-B959-C600FD88CF7E}"/>
              </a:ext>
            </a:extLst>
          </p:cNvPr>
          <p:cNvSpPr txBox="1"/>
          <p:nvPr/>
        </p:nvSpPr>
        <p:spPr>
          <a:xfrm>
            <a:off x="354100" y="342578"/>
            <a:ext cx="458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개인화 및 고객 서비스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952BFB-875E-4918-83FA-A4186C7DD256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E9955C-9148-43A7-9F8E-ABE08579917B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F8309D-F353-4C29-90A5-6446ACEBF6D9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1C5067-07C6-4532-94EA-8BC117106850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DB19F52-2490-4BEC-A267-1EB246C2BD20}"/>
              </a:ext>
            </a:extLst>
          </p:cNvPr>
          <p:cNvSpPr/>
          <p:nvPr/>
        </p:nvSpPr>
        <p:spPr>
          <a:xfrm>
            <a:off x="10542852" y="0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4CA01887-1D66-4172-937D-BD8ED6B2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235" y="1430312"/>
            <a:ext cx="5175208" cy="302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6DF5EC2-B8BB-4744-AA4B-CEA3E0A33ED2}"/>
              </a:ext>
            </a:extLst>
          </p:cNvPr>
          <p:cNvSpPr/>
          <p:nvPr/>
        </p:nvSpPr>
        <p:spPr>
          <a:xfrm>
            <a:off x="1938061" y="4959330"/>
            <a:ext cx="8315878" cy="1069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  <a:buClr>
                <a:srgbClr val="222222"/>
              </a:buClr>
            </a:pPr>
            <a:r>
              <a:rPr lang="en-US" altLang="ko-KR" sz="20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Helvetica" panose="020B0604020202020204" pitchFamily="34" charset="0"/>
              </a:rPr>
              <a:t> </a:t>
            </a:r>
            <a:r>
              <a:rPr lang="ko-KR" altLang="en-US" sz="2000" kern="100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Helvetica" panose="020B0604020202020204" pitchFamily="34" charset="0"/>
              </a:rPr>
              <a:t>마이데이터를</a:t>
            </a:r>
            <a:r>
              <a:rPr lang="ko-KR" altLang="en-US" sz="20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Helvetica" panose="020B0604020202020204" pitchFamily="34" charset="0"/>
              </a:rPr>
              <a:t> 활용한다면 고객의 통합 금융 조회 가능하기 때문에</a:t>
            </a:r>
            <a:r>
              <a:rPr lang="en-US" altLang="ko-KR" sz="20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Helvetica" panose="020B0604020202020204" pitchFamily="34" charset="0"/>
              </a:rPr>
              <a:t>, </a:t>
            </a:r>
            <a:r>
              <a:rPr lang="ko-KR" altLang="en-US" sz="2000" kern="1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Helvetica" panose="020B0604020202020204" pitchFamily="34" charset="0"/>
              </a:rPr>
              <a:t>고객의 </a:t>
            </a:r>
            <a:r>
              <a:rPr lang="ko-KR" altLang="en-US" sz="2000" kern="100" dirty="0" err="1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Helvetica" panose="020B0604020202020204" pitchFamily="34" charset="0"/>
              </a:rPr>
              <a:t>연소득</a:t>
            </a:r>
            <a:r>
              <a:rPr lang="en-US" altLang="ko-KR" sz="2000" kern="1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Helvetica" panose="020B0604020202020204" pitchFamily="34" charset="0"/>
              </a:rPr>
              <a:t>, </a:t>
            </a:r>
            <a:r>
              <a:rPr lang="ko-KR" altLang="en-US" sz="2000" kern="1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Helvetica" panose="020B0604020202020204" pitchFamily="34" charset="0"/>
              </a:rPr>
              <a:t>자산</a:t>
            </a:r>
            <a:r>
              <a:rPr lang="en-US" altLang="ko-KR" sz="2000" kern="1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Helvetica" panose="020B0604020202020204" pitchFamily="34" charset="0"/>
              </a:rPr>
              <a:t>, </a:t>
            </a:r>
            <a:r>
              <a:rPr lang="ko-KR" altLang="en-US" sz="2000" kern="1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Helvetica" panose="020B0604020202020204" pitchFamily="34" charset="0"/>
              </a:rPr>
              <a:t>주 소비 및 취미 패턴</a:t>
            </a:r>
            <a:r>
              <a:rPr lang="en-US" altLang="ko-KR" sz="2000" kern="1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Helvetica" panose="020B0604020202020204" pitchFamily="34" charset="0"/>
              </a:rPr>
              <a:t>(</a:t>
            </a:r>
            <a:r>
              <a:rPr lang="ko-KR" altLang="en-US" sz="2000" kern="1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Helvetica" panose="020B0604020202020204" pitchFamily="34" charset="0"/>
              </a:rPr>
              <a:t>카드정보로 가능</a:t>
            </a:r>
            <a:r>
              <a:rPr lang="en-US" altLang="ko-KR" sz="2000" kern="1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Helvetica" panose="020B0604020202020204" pitchFamily="34" charset="0"/>
              </a:rPr>
              <a:t>), </a:t>
            </a:r>
            <a:r>
              <a:rPr lang="ko-KR" altLang="en-US" sz="2000" kern="1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Helvetica" panose="020B0604020202020204" pitchFamily="34" charset="0"/>
              </a:rPr>
              <a:t>질병</a:t>
            </a:r>
            <a:r>
              <a:rPr lang="en-US" altLang="ko-KR" sz="2000" kern="1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Helvetica" panose="020B0604020202020204" pitchFamily="34" charset="0"/>
              </a:rPr>
              <a:t>/</a:t>
            </a:r>
            <a:r>
              <a:rPr lang="ko-KR" altLang="en-US" sz="2000" kern="1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Helvetica" panose="020B0604020202020204" pitchFamily="34" charset="0"/>
              </a:rPr>
              <a:t>입원 기록 등을 종합 고려</a:t>
            </a:r>
            <a:r>
              <a:rPr lang="ko-KR" altLang="en-US" sz="20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Helvetica" panose="020B0604020202020204" pitchFamily="34" charset="0"/>
              </a:rPr>
              <a:t>하여</a:t>
            </a:r>
            <a:r>
              <a:rPr lang="ko-KR" altLang="en-US" sz="2000" kern="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Helvetica" panose="020B0604020202020204" pitchFamily="34" charset="0"/>
              </a:rPr>
              <a:t> </a:t>
            </a:r>
            <a:r>
              <a:rPr lang="ko-KR" altLang="en-US" sz="20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Helvetica" panose="020B0604020202020204" pitchFamily="34" charset="0"/>
              </a:rPr>
              <a:t>서비스의 정확도를 향상시키는 데에 사용할 수 있다</a:t>
            </a:r>
            <a:r>
              <a:rPr lang="en-US" altLang="ko-KR" sz="20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Helvetica" panose="020B0604020202020204" pitchFamily="34" charset="0"/>
              </a:rPr>
              <a:t>.</a:t>
            </a:r>
            <a:endParaRPr lang="ko-KR" altLang="ko-KR" sz="2000" b="1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193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6AA2452-4285-42C8-941F-0ADF4752F995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505F2DB-A1F0-4D0B-8583-F64A5E8B6F2E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61B181E-80FA-400D-9392-5F868C8FFE86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998C68-34AA-4D68-83B8-71686547242A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>
            <a:extLst>
              <a:ext uri="{FF2B5EF4-FFF2-40B4-BE49-F238E27FC236}">
                <a16:creationId xmlns:a16="http://schemas.microsoft.com/office/drawing/2014/main" id="{B44BE8DA-5083-4DB6-AAF3-71EFD572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3CDC0-E6D3-4ADC-B917-A3D7C9DF06C0}"/>
              </a:ext>
            </a:extLst>
          </p:cNvPr>
          <p:cNvSpPr txBox="1"/>
          <p:nvPr/>
        </p:nvSpPr>
        <p:spPr>
          <a:xfrm>
            <a:off x="390465" y="842226"/>
            <a:ext cx="200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개인화 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94B25-4281-4070-B959-C600FD88CF7E}"/>
              </a:ext>
            </a:extLst>
          </p:cNvPr>
          <p:cNvSpPr txBox="1"/>
          <p:nvPr/>
        </p:nvSpPr>
        <p:spPr>
          <a:xfrm>
            <a:off x="354100" y="342578"/>
            <a:ext cx="458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개인화 및 고객 서비스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58A4EF-2591-4271-B777-43E2CF738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0000" l="8163" r="95510">
                        <a14:foregroundMark x1="51020" y1="8889" x2="51020" y2="8889"/>
                        <a14:foregroundMark x1="50204" y1="5556" x2="50204" y2="5556"/>
                        <a14:foregroundMark x1="92653" y1="27778" x2="92653" y2="27778"/>
                        <a14:foregroundMark x1="8571" y1="29630" x2="8571" y2="29630"/>
                        <a14:foregroundMark x1="8163" y1="48519" x2="8163" y2="48519"/>
                        <a14:foregroundMark x1="95510" y1="24815" x2="95510" y2="248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890" y="2450709"/>
            <a:ext cx="1102490" cy="1214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9FCC16-24BA-4CCF-AC8F-8FD03335161E}"/>
              </a:ext>
            </a:extLst>
          </p:cNvPr>
          <p:cNvSpPr txBox="1"/>
          <p:nvPr/>
        </p:nvSpPr>
        <p:spPr>
          <a:xfrm>
            <a:off x="1197612" y="3699202"/>
            <a:ext cx="927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F3C9B69-9D44-4C80-AF63-ADC192C66D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14" b="89209" l="7190" r="91176">
                        <a14:foregroundMark x1="49673" y1="30216" x2="49673" y2="30216"/>
                        <a14:foregroundMark x1="67320" y1="34532" x2="67320" y2="34532"/>
                        <a14:foregroundMark x1="70915" y1="34173" x2="51634" y2="34173"/>
                        <a14:foregroundMark x1="51634" y1="34173" x2="42810" y2="26619"/>
                        <a14:foregroundMark x1="7843" y1="71223" x2="7843" y2="71223"/>
                        <a14:foregroundMark x1="46405" y1="8273" x2="46405" y2="8273"/>
                        <a14:foregroundMark x1="91176" y1="65108" x2="91176" y2="65108"/>
                        <a14:foregroundMark x1="38562" y1="88849" x2="38562" y2="888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974" y="4448268"/>
            <a:ext cx="1391488" cy="12641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057FE5-E448-4F09-B4B2-16E3DFE82347}"/>
              </a:ext>
            </a:extLst>
          </p:cNvPr>
          <p:cNvSpPr txBox="1"/>
          <p:nvPr/>
        </p:nvSpPr>
        <p:spPr>
          <a:xfrm>
            <a:off x="1192713" y="5761603"/>
            <a:ext cx="927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B7E8D8-D1CF-4ABA-B4A2-F9D67DC956D4}"/>
              </a:ext>
            </a:extLst>
          </p:cNvPr>
          <p:cNvSpPr txBox="1"/>
          <p:nvPr/>
        </p:nvSpPr>
        <p:spPr>
          <a:xfrm>
            <a:off x="3126870" y="1542170"/>
            <a:ext cx="1928606" cy="707886"/>
          </a:xfrm>
          <a:prstGeom prst="rect">
            <a:avLst/>
          </a:prstGeom>
          <a:solidFill>
            <a:srgbClr val="003F7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 청구 이력을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모델을 통해 분류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2B5F55-6DE6-48E1-90C7-F473140816D7}"/>
              </a:ext>
            </a:extLst>
          </p:cNvPr>
          <p:cNvSpPr txBox="1"/>
          <p:nvPr/>
        </p:nvSpPr>
        <p:spPr>
          <a:xfrm>
            <a:off x="3386469" y="4706175"/>
            <a:ext cx="1409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자동지급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심사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조사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4CCBFF-9510-4588-BD4E-66CA884F9207}"/>
              </a:ext>
            </a:extLst>
          </p:cNvPr>
          <p:cNvSpPr txBox="1"/>
          <p:nvPr/>
        </p:nvSpPr>
        <p:spPr>
          <a:xfrm>
            <a:off x="5616394" y="4844674"/>
            <a:ext cx="2547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 보험회사에서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다수의 보험사기 이력 보유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0223C2-6E97-4EFD-A447-22D1C57C7A36}"/>
              </a:ext>
            </a:extLst>
          </p:cNvPr>
          <p:cNvSpPr txBox="1"/>
          <p:nvPr/>
        </p:nvSpPr>
        <p:spPr>
          <a:xfrm>
            <a:off x="5980871" y="1547843"/>
            <a:ext cx="1818290" cy="707886"/>
          </a:xfrm>
          <a:prstGeom prst="rect">
            <a:avLst/>
          </a:prstGeom>
          <a:solidFill>
            <a:srgbClr val="003F7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</a:t>
            </a:r>
            <a:r>
              <a:rPr lang="ko-KR" altLang="en-US" sz="2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마이데이터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E73676-6BA2-4B50-9AE4-BBC7B708FF74}"/>
              </a:ext>
            </a:extLst>
          </p:cNvPr>
          <p:cNvSpPr txBox="1"/>
          <p:nvPr/>
        </p:nvSpPr>
        <p:spPr>
          <a:xfrm>
            <a:off x="9491060" y="4892408"/>
            <a:ext cx="101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위험고객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3CF4E-A302-41C2-A052-146D0E63988B}"/>
              </a:ext>
            </a:extLst>
          </p:cNvPr>
          <p:cNvSpPr txBox="1"/>
          <p:nvPr/>
        </p:nvSpPr>
        <p:spPr>
          <a:xfrm>
            <a:off x="5844616" y="2837040"/>
            <a:ext cx="20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높은 신용등급 보유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일정한 자산내역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983D8A-E963-494B-A182-F6D08B90BE8E}"/>
              </a:ext>
            </a:extLst>
          </p:cNvPr>
          <p:cNvCxnSpPr>
            <a:cxnSpLocks/>
          </p:cNvCxnSpPr>
          <p:nvPr/>
        </p:nvCxnSpPr>
        <p:spPr>
          <a:xfrm>
            <a:off x="2511973" y="4135367"/>
            <a:ext cx="8398634" cy="0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48826C7-4DDC-42AA-9C68-51B0A61D3179}"/>
              </a:ext>
            </a:extLst>
          </p:cNvPr>
          <p:cNvCxnSpPr>
            <a:cxnSpLocks/>
          </p:cNvCxnSpPr>
          <p:nvPr/>
        </p:nvCxnSpPr>
        <p:spPr>
          <a:xfrm>
            <a:off x="8355726" y="3175174"/>
            <a:ext cx="570609" cy="0"/>
          </a:xfrm>
          <a:prstGeom prst="straightConnector1">
            <a:avLst/>
          </a:prstGeom>
          <a:ln w="635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8C94D34-0DA2-4C7C-BF19-8E023B68971B}"/>
              </a:ext>
            </a:extLst>
          </p:cNvPr>
          <p:cNvCxnSpPr>
            <a:cxnSpLocks/>
          </p:cNvCxnSpPr>
          <p:nvPr/>
        </p:nvCxnSpPr>
        <p:spPr>
          <a:xfrm>
            <a:off x="8355727" y="5080349"/>
            <a:ext cx="570609" cy="0"/>
          </a:xfrm>
          <a:prstGeom prst="straightConnector1">
            <a:avLst/>
          </a:prstGeom>
          <a:ln w="635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8566CA-EC5E-4F5A-A4BF-CF52EFC3C425}"/>
              </a:ext>
            </a:extLst>
          </p:cNvPr>
          <p:cNvSpPr txBox="1"/>
          <p:nvPr/>
        </p:nvSpPr>
        <p:spPr>
          <a:xfrm>
            <a:off x="9176984" y="1689931"/>
            <a:ext cx="1647438" cy="400110"/>
          </a:xfrm>
          <a:prstGeom prst="rect">
            <a:avLst/>
          </a:prstGeom>
          <a:solidFill>
            <a:srgbClr val="F4822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 분류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1419AB-014E-4D31-841C-84A6F56ECD47}"/>
              </a:ext>
            </a:extLst>
          </p:cNvPr>
          <p:cNvSpPr txBox="1"/>
          <p:nvPr/>
        </p:nvSpPr>
        <p:spPr>
          <a:xfrm>
            <a:off x="3386469" y="2699457"/>
            <a:ext cx="1409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자동지급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심사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조사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DE99C7-04C4-4449-B938-2B675491D259}"/>
              </a:ext>
            </a:extLst>
          </p:cNvPr>
          <p:cNvSpPr txBox="1"/>
          <p:nvPr/>
        </p:nvSpPr>
        <p:spPr>
          <a:xfrm>
            <a:off x="9491060" y="2979580"/>
            <a:ext cx="101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우수고객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1E7679-2CD8-4CD5-A28F-B08871F7AEEF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0F32430-40B8-4D5C-A00D-2C00423A6D3D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76B61A-79F2-442F-A195-3A40B1345B37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B1678E-843A-4411-991D-7DF99E7E40F0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6F22A32-83D7-445B-8C27-C48206A961FE}"/>
              </a:ext>
            </a:extLst>
          </p:cNvPr>
          <p:cNvSpPr/>
          <p:nvPr/>
        </p:nvSpPr>
        <p:spPr>
          <a:xfrm>
            <a:off x="10542852" y="0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02161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6AA2452-4285-42C8-941F-0ADF4752F995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505F2DB-A1F0-4D0B-8583-F64A5E8B6F2E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61B181E-80FA-400D-9392-5F868C8FFE86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998C68-34AA-4D68-83B8-71686547242A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>
            <a:extLst>
              <a:ext uri="{FF2B5EF4-FFF2-40B4-BE49-F238E27FC236}">
                <a16:creationId xmlns:a16="http://schemas.microsoft.com/office/drawing/2014/main" id="{B44BE8DA-5083-4DB6-AAF3-71EFD572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3CDC0-E6D3-4ADC-B917-A3D7C9DF06C0}"/>
              </a:ext>
            </a:extLst>
          </p:cNvPr>
          <p:cNvSpPr txBox="1"/>
          <p:nvPr/>
        </p:nvSpPr>
        <p:spPr>
          <a:xfrm>
            <a:off x="390465" y="842226"/>
            <a:ext cx="200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개인화 서비스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예시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94B25-4281-4070-B959-C600FD88CF7E}"/>
              </a:ext>
            </a:extLst>
          </p:cNvPr>
          <p:cNvSpPr txBox="1"/>
          <p:nvPr/>
        </p:nvSpPr>
        <p:spPr>
          <a:xfrm>
            <a:off x="354100" y="342578"/>
            <a:ext cx="458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개인화 및 고객 서비스</a:t>
            </a: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219BF071-F868-473B-B93F-43775B414122}"/>
              </a:ext>
            </a:extLst>
          </p:cNvPr>
          <p:cNvGrpSpPr/>
          <p:nvPr/>
        </p:nvGrpSpPr>
        <p:grpSpPr>
          <a:xfrm>
            <a:off x="1782429" y="1549757"/>
            <a:ext cx="8547755" cy="4484744"/>
            <a:chOff x="1782429" y="1549757"/>
            <a:chExt cx="8547755" cy="448474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A338A11-0790-4A19-854D-A13AA043E343}"/>
                </a:ext>
              </a:extLst>
            </p:cNvPr>
            <p:cNvGrpSpPr/>
            <p:nvPr/>
          </p:nvGrpSpPr>
          <p:grpSpPr>
            <a:xfrm>
              <a:off x="1782429" y="1549757"/>
              <a:ext cx="2485533" cy="4266580"/>
              <a:chOff x="7962792" y="1420135"/>
              <a:chExt cx="2626659" cy="4508833"/>
            </a:xfrm>
          </p:grpSpPr>
          <p:pic>
            <p:nvPicPr>
              <p:cNvPr id="23" name="Picture 2" descr="스마트폰] 삼성 갤럭시 S20(Galaxy S20, SM-G980): 뷰아이티(view IT)">
                <a:extLst>
                  <a:ext uri="{FF2B5EF4-FFF2-40B4-BE49-F238E27FC236}">
                    <a16:creationId xmlns:a16="http://schemas.microsoft.com/office/drawing/2014/main" id="{122C1AD2-AD82-4297-A027-D1F25808A1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4320"/>
              <a:stretch/>
            </p:blipFill>
            <p:spPr bwMode="auto">
              <a:xfrm>
                <a:off x="7962792" y="1420135"/>
                <a:ext cx="2626659" cy="4508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40A5A391-A3D5-435D-B43C-9378F4106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43"/>
              <a:stretch>
                <a:fillRect/>
              </a:stretch>
            </p:blipFill>
            <p:spPr>
              <a:xfrm>
                <a:off x="8214683" y="1571783"/>
                <a:ext cx="2157817" cy="4175636"/>
              </a:xfrm>
              <a:custGeom>
                <a:avLst/>
                <a:gdLst>
                  <a:gd name="connsiteX0" fmla="*/ 199532 w 2157817"/>
                  <a:gd name="connsiteY0" fmla="*/ 0 h 4175636"/>
                  <a:gd name="connsiteX1" fmla="*/ 1959207 w 2157817"/>
                  <a:gd name="connsiteY1" fmla="*/ 0 h 4175636"/>
                  <a:gd name="connsiteX2" fmla="*/ 2154685 w 2157817"/>
                  <a:gd name="connsiteY2" fmla="*/ 159320 h 4175636"/>
                  <a:gd name="connsiteX3" fmla="*/ 2157817 w 2157817"/>
                  <a:gd name="connsiteY3" fmla="*/ 190386 h 4175636"/>
                  <a:gd name="connsiteX4" fmla="*/ 2157817 w 2157817"/>
                  <a:gd name="connsiteY4" fmla="*/ 3985250 h 4175636"/>
                  <a:gd name="connsiteX5" fmla="*/ 2154685 w 2157817"/>
                  <a:gd name="connsiteY5" fmla="*/ 4016317 h 4175636"/>
                  <a:gd name="connsiteX6" fmla="*/ 1959207 w 2157817"/>
                  <a:gd name="connsiteY6" fmla="*/ 4175636 h 4175636"/>
                  <a:gd name="connsiteX7" fmla="*/ 199532 w 2157817"/>
                  <a:gd name="connsiteY7" fmla="*/ 4175636 h 4175636"/>
                  <a:gd name="connsiteX8" fmla="*/ 0 w 2157817"/>
                  <a:gd name="connsiteY8" fmla="*/ 3976104 h 4175636"/>
                  <a:gd name="connsiteX9" fmla="*/ 0 w 2157817"/>
                  <a:gd name="connsiteY9" fmla="*/ 199532 h 4175636"/>
                  <a:gd name="connsiteX10" fmla="*/ 199532 w 2157817"/>
                  <a:gd name="connsiteY10" fmla="*/ 0 h 417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57817" h="4175636">
                    <a:moveTo>
                      <a:pt x="199532" y="0"/>
                    </a:moveTo>
                    <a:lnTo>
                      <a:pt x="1959207" y="0"/>
                    </a:lnTo>
                    <a:cubicBezTo>
                      <a:pt x="2055631" y="0"/>
                      <a:pt x="2136080" y="68396"/>
                      <a:pt x="2154685" y="159320"/>
                    </a:cubicBezTo>
                    <a:lnTo>
                      <a:pt x="2157817" y="190386"/>
                    </a:lnTo>
                    <a:lnTo>
                      <a:pt x="2157817" y="3985250"/>
                    </a:lnTo>
                    <a:lnTo>
                      <a:pt x="2154685" y="4016317"/>
                    </a:lnTo>
                    <a:cubicBezTo>
                      <a:pt x="2136080" y="4107240"/>
                      <a:pt x="2055631" y="4175636"/>
                      <a:pt x="1959207" y="4175636"/>
                    </a:cubicBezTo>
                    <a:lnTo>
                      <a:pt x="199532" y="4175636"/>
                    </a:lnTo>
                    <a:cubicBezTo>
                      <a:pt x="89334" y="4175636"/>
                      <a:pt x="0" y="4086302"/>
                      <a:pt x="0" y="3976104"/>
                    </a:cubicBezTo>
                    <a:lnTo>
                      <a:pt x="0" y="199532"/>
                    </a:lnTo>
                    <a:cubicBezTo>
                      <a:pt x="0" y="89334"/>
                      <a:pt x="89334" y="0"/>
                      <a:pt x="199532" y="0"/>
                    </a:cubicBezTo>
                    <a:close/>
                  </a:path>
                </a:pathLst>
              </a:cu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168DC17-580C-4FBA-B773-C1C676C3196A}"/>
                  </a:ext>
                </a:extLst>
              </p:cNvPr>
              <p:cNvSpPr/>
              <p:nvPr/>
            </p:nvSpPr>
            <p:spPr>
              <a:xfrm>
                <a:off x="8214683" y="1739153"/>
                <a:ext cx="2157817" cy="36987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CE0106C-E607-4FC5-AA02-BC5E7553D5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296" b="90421"/>
            <a:stretch/>
          </p:blipFill>
          <p:spPr>
            <a:xfrm>
              <a:off x="2020786" y="1846094"/>
              <a:ext cx="2041880" cy="285092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B3DB5D-8FBB-4DE0-994A-943C4E2710C7}"/>
                </a:ext>
              </a:extLst>
            </p:cNvPr>
            <p:cNvGrpSpPr/>
            <p:nvPr/>
          </p:nvGrpSpPr>
          <p:grpSpPr>
            <a:xfrm>
              <a:off x="4813540" y="1549757"/>
              <a:ext cx="2485533" cy="4266580"/>
              <a:chOff x="7962792" y="1420135"/>
              <a:chExt cx="2626659" cy="4508833"/>
            </a:xfrm>
          </p:grpSpPr>
          <p:pic>
            <p:nvPicPr>
              <p:cNvPr id="29" name="Picture 2" descr="스마트폰] 삼성 갤럭시 S20(Galaxy S20, SM-G980): 뷰아이티(view IT)">
                <a:extLst>
                  <a:ext uri="{FF2B5EF4-FFF2-40B4-BE49-F238E27FC236}">
                    <a16:creationId xmlns:a16="http://schemas.microsoft.com/office/drawing/2014/main" id="{D2A1D7AD-048C-45F0-916A-0625B06147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4320"/>
              <a:stretch/>
            </p:blipFill>
            <p:spPr bwMode="auto">
              <a:xfrm>
                <a:off x="7962792" y="1420135"/>
                <a:ext cx="2626659" cy="4508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165FD198-9E94-440D-87CB-5CF267BDB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43"/>
              <a:stretch>
                <a:fillRect/>
              </a:stretch>
            </p:blipFill>
            <p:spPr>
              <a:xfrm>
                <a:off x="8214683" y="1571783"/>
                <a:ext cx="2157817" cy="4175636"/>
              </a:xfrm>
              <a:custGeom>
                <a:avLst/>
                <a:gdLst>
                  <a:gd name="connsiteX0" fmla="*/ 199532 w 2157817"/>
                  <a:gd name="connsiteY0" fmla="*/ 0 h 4175636"/>
                  <a:gd name="connsiteX1" fmla="*/ 1959207 w 2157817"/>
                  <a:gd name="connsiteY1" fmla="*/ 0 h 4175636"/>
                  <a:gd name="connsiteX2" fmla="*/ 2154685 w 2157817"/>
                  <a:gd name="connsiteY2" fmla="*/ 159320 h 4175636"/>
                  <a:gd name="connsiteX3" fmla="*/ 2157817 w 2157817"/>
                  <a:gd name="connsiteY3" fmla="*/ 190386 h 4175636"/>
                  <a:gd name="connsiteX4" fmla="*/ 2157817 w 2157817"/>
                  <a:gd name="connsiteY4" fmla="*/ 3985250 h 4175636"/>
                  <a:gd name="connsiteX5" fmla="*/ 2154685 w 2157817"/>
                  <a:gd name="connsiteY5" fmla="*/ 4016317 h 4175636"/>
                  <a:gd name="connsiteX6" fmla="*/ 1959207 w 2157817"/>
                  <a:gd name="connsiteY6" fmla="*/ 4175636 h 4175636"/>
                  <a:gd name="connsiteX7" fmla="*/ 199532 w 2157817"/>
                  <a:gd name="connsiteY7" fmla="*/ 4175636 h 4175636"/>
                  <a:gd name="connsiteX8" fmla="*/ 0 w 2157817"/>
                  <a:gd name="connsiteY8" fmla="*/ 3976104 h 4175636"/>
                  <a:gd name="connsiteX9" fmla="*/ 0 w 2157817"/>
                  <a:gd name="connsiteY9" fmla="*/ 199532 h 4175636"/>
                  <a:gd name="connsiteX10" fmla="*/ 199532 w 2157817"/>
                  <a:gd name="connsiteY10" fmla="*/ 0 h 417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57817" h="4175636">
                    <a:moveTo>
                      <a:pt x="199532" y="0"/>
                    </a:moveTo>
                    <a:lnTo>
                      <a:pt x="1959207" y="0"/>
                    </a:lnTo>
                    <a:cubicBezTo>
                      <a:pt x="2055631" y="0"/>
                      <a:pt x="2136080" y="68396"/>
                      <a:pt x="2154685" y="159320"/>
                    </a:cubicBezTo>
                    <a:lnTo>
                      <a:pt x="2157817" y="190386"/>
                    </a:lnTo>
                    <a:lnTo>
                      <a:pt x="2157817" y="3985250"/>
                    </a:lnTo>
                    <a:lnTo>
                      <a:pt x="2154685" y="4016317"/>
                    </a:lnTo>
                    <a:cubicBezTo>
                      <a:pt x="2136080" y="4107240"/>
                      <a:pt x="2055631" y="4175636"/>
                      <a:pt x="1959207" y="4175636"/>
                    </a:cubicBezTo>
                    <a:lnTo>
                      <a:pt x="199532" y="4175636"/>
                    </a:lnTo>
                    <a:cubicBezTo>
                      <a:pt x="89334" y="4175636"/>
                      <a:pt x="0" y="4086302"/>
                      <a:pt x="0" y="3976104"/>
                    </a:cubicBezTo>
                    <a:lnTo>
                      <a:pt x="0" y="199532"/>
                    </a:lnTo>
                    <a:cubicBezTo>
                      <a:pt x="0" y="89334"/>
                      <a:pt x="89334" y="0"/>
                      <a:pt x="199532" y="0"/>
                    </a:cubicBezTo>
                    <a:close/>
                  </a:path>
                </a:pathLst>
              </a:custGeom>
            </p:spPr>
          </p:pic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ADE4870-8C94-4DE9-B634-C4D208F93EBD}"/>
                  </a:ext>
                </a:extLst>
              </p:cNvPr>
              <p:cNvSpPr/>
              <p:nvPr/>
            </p:nvSpPr>
            <p:spPr>
              <a:xfrm>
                <a:off x="8214683" y="1739153"/>
                <a:ext cx="2157817" cy="36987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E16C7B7-DA58-40AC-8911-626C7DE065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296" b="90421"/>
            <a:stretch/>
          </p:blipFill>
          <p:spPr>
            <a:xfrm>
              <a:off x="5051898" y="1846094"/>
              <a:ext cx="2041880" cy="285092"/>
            </a:xfrm>
            <a:prstGeom prst="rect">
              <a:avLst/>
            </a:prstGeom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8BE6882-9BC3-4846-B988-7ABAA347ABA4}"/>
                </a:ext>
              </a:extLst>
            </p:cNvPr>
            <p:cNvSpPr/>
            <p:nvPr/>
          </p:nvSpPr>
          <p:spPr>
            <a:xfrm>
              <a:off x="5672084" y="2612032"/>
              <a:ext cx="161179" cy="161179"/>
            </a:xfrm>
            <a:prstGeom prst="ellipse">
              <a:avLst/>
            </a:prstGeom>
            <a:solidFill>
              <a:srgbClr val="E7E2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8B2EC67-C6BC-4173-A5A4-E56B184CF166}"/>
                </a:ext>
              </a:extLst>
            </p:cNvPr>
            <p:cNvSpPr/>
            <p:nvPr/>
          </p:nvSpPr>
          <p:spPr>
            <a:xfrm>
              <a:off x="5957970" y="2612032"/>
              <a:ext cx="161179" cy="161179"/>
            </a:xfrm>
            <a:prstGeom prst="ellipse">
              <a:avLst/>
            </a:prstGeom>
            <a:solidFill>
              <a:srgbClr val="E7E2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0801A3-8BD5-4B7E-BC2E-53468FA0CAD7}"/>
                </a:ext>
              </a:extLst>
            </p:cNvPr>
            <p:cNvSpPr/>
            <p:nvPr/>
          </p:nvSpPr>
          <p:spPr>
            <a:xfrm>
              <a:off x="6243854" y="2618387"/>
              <a:ext cx="161179" cy="1611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B0D91E2-1EA8-4B20-90E7-525354E66D3F}"/>
                </a:ext>
              </a:extLst>
            </p:cNvPr>
            <p:cNvGrpSpPr/>
            <p:nvPr/>
          </p:nvGrpSpPr>
          <p:grpSpPr>
            <a:xfrm>
              <a:off x="7844651" y="1549757"/>
              <a:ext cx="2485533" cy="4266580"/>
              <a:chOff x="7962792" y="1420135"/>
              <a:chExt cx="2626659" cy="4508833"/>
            </a:xfrm>
          </p:grpSpPr>
          <p:pic>
            <p:nvPicPr>
              <p:cNvPr id="44" name="Picture 2" descr="스마트폰] 삼성 갤럭시 S20(Galaxy S20, SM-G980): 뷰아이티(view IT)">
                <a:extLst>
                  <a:ext uri="{FF2B5EF4-FFF2-40B4-BE49-F238E27FC236}">
                    <a16:creationId xmlns:a16="http://schemas.microsoft.com/office/drawing/2014/main" id="{FC58E895-EA29-472A-A340-C507B6899C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4320"/>
              <a:stretch/>
            </p:blipFill>
            <p:spPr bwMode="auto">
              <a:xfrm>
                <a:off x="7962792" y="1420135"/>
                <a:ext cx="2626659" cy="4508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6F30C95F-C089-4EAD-8992-CCD4501E2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43"/>
              <a:stretch>
                <a:fillRect/>
              </a:stretch>
            </p:blipFill>
            <p:spPr>
              <a:xfrm>
                <a:off x="8214683" y="1571783"/>
                <a:ext cx="2157817" cy="4175636"/>
              </a:xfrm>
              <a:custGeom>
                <a:avLst/>
                <a:gdLst>
                  <a:gd name="connsiteX0" fmla="*/ 199532 w 2157817"/>
                  <a:gd name="connsiteY0" fmla="*/ 0 h 4175636"/>
                  <a:gd name="connsiteX1" fmla="*/ 1959207 w 2157817"/>
                  <a:gd name="connsiteY1" fmla="*/ 0 h 4175636"/>
                  <a:gd name="connsiteX2" fmla="*/ 2154685 w 2157817"/>
                  <a:gd name="connsiteY2" fmla="*/ 159320 h 4175636"/>
                  <a:gd name="connsiteX3" fmla="*/ 2157817 w 2157817"/>
                  <a:gd name="connsiteY3" fmla="*/ 190386 h 4175636"/>
                  <a:gd name="connsiteX4" fmla="*/ 2157817 w 2157817"/>
                  <a:gd name="connsiteY4" fmla="*/ 3985250 h 4175636"/>
                  <a:gd name="connsiteX5" fmla="*/ 2154685 w 2157817"/>
                  <a:gd name="connsiteY5" fmla="*/ 4016317 h 4175636"/>
                  <a:gd name="connsiteX6" fmla="*/ 1959207 w 2157817"/>
                  <a:gd name="connsiteY6" fmla="*/ 4175636 h 4175636"/>
                  <a:gd name="connsiteX7" fmla="*/ 199532 w 2157817"/>
                  <a:gd name="connsiteY7" fmla="*/ 4175636 h 4175636"/>
                  <a:gd name="connsiteX8" fmla="*/ 0 w 2157817"/>
                  <a:gd name="connsiteY8" fmla="*/ 3976104 h 4175636"/>
                  <a:gd name="connsiteX9" fmla="*/ 0 w 2157817"/>
                  <a:gd name="connsiteY9" fmla="*/ 199532 h 4175636"/>
                  <a:gd name="connsiteX10" fmla="*/ 199532 w 2157817"/>
                  <a:gd name="connsiteY10" fmla="*/ 0 h 417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57817" h="4175636">
                    <a:moveTo>
                      <a:pt x="199532" y="0"/>
                    </a:moveTo>
                    <a:lnTo>
                      <a:pt x="1959207" y="0"/>
                    </a:lnTo>
                    <a:cubicBezTo>
                      <a:pt x="2055631" y="0"/>
                      <a:pt x="2136080" y="68396"/>
                      <a:pt x="2154685" y="159320"/>
                    </a:cubicBezTo>
                    <a:lnTo>
                      <a:pt x="2157817" y="190386"/>
                    </a:lnTo>
                    <a:lnTo>
                      <a:pt x="2157817" y="3985250"/>
                    </a:lnTo>
                    <a:lnTo>
                      <a:pt x="2154685" y="4016317"/>
                    </a:lnTo>
                    <a:cubicBezTo>
                      <a:pt x="2136080" y="4107240"/>
                      <a:pt x="2055631" y="4175636"/>
                      <a:pt x="1959207" y="4175636"/>
                    </a:cubicBezTo>
                    <a:lnTo>
                      <a:pt x="199532" y="4175636"/>
                    </a:lnTo>
                    <a:cubicBezTo>
                      <a:pt x="89334" y="4175636"/>
                      <a:pt x="0" y="4086302"/>
                      <a:pt x="0" y="3976104"/>
                    </a:cubicBezTo>
                    <a:lnTo>
                      <a:pt x="0" y="199532"/>
                    </a:lnTo>
                    <a:cubicBezTo>
                      <a:pt x="0" y="89334"/>
                      <a:pt x="89334" y="0"/>
                      <a:pt x="199532" y="0"/>
                    </a:cubicBezTo>
                    <a:close/>
                  </a:path>
                </a:pathLst>
              </a:custGeom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7B83D4C-AEB5-4FD9-95AA-C6DA9FAFFA61}"/>
                  </a:ext>
                </a:extLst>
              </p:cNvPr>
              <p:cNvSpPr/>
              <p:nvPr/>
            </p:nvSpPr>
            <p:spPr>
              <a:xfrm>
                <a:off x="8214683" y="1739153"/>
                <a:ext cx="2157817" cy="36987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A60FD39-536C-4685-943B-6CA603DD0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296" b="90421"/>
            <a:stretch/>
          </p:blipFill>
          <p:spPr>
            <a:xfrm>
              <a:off x="8083008" y="1846094"/>
              <a:ext cx="2041880" cy="285092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7FD28F4-764B-41DE-8171-3C484F337A57}"/>
                </a:ext>
              </a:extLst>
            </p:cNvPr>
            <p:cNvSpPr/>
            <p:nvPr/>
          </p:nvSpPr>
          <p:spPr>
            <a:xfrm>
              <a:off x="8703195" y="2612032"/>
              <a:ext cx="161179" cy="16117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F60E83A-1C7F-4D8A-8F83-C7E4884CF798}"/>
                </a:ext>
              </a:extLst>
            </p:cNvPr>
            <p:cNvSpPr/>
            <p:nvPr/>
          </p:nvSpPr>
          <p:spPr>
            <a:xfrm>
              <a:off x="8989079" y="2612032"/>
              <a:ext cx="161179" cy="1611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F92A414-7C7F-4109-B4DF-392257BED19C}"/>
                </a:ext>
              </a:extLst>
            </p:cNvPr>
            <p:cNvSpPr/>
            <p:nvPr/>
          </p:nvSpPr>
          <p:spPr>
            <a:xfrm>
              <a:off x="9274965" y="2618387"/>
              <a:ext cx="161179" cy="1611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61E27253-4BDE-4ABB-9E1A-E3C0E0C73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52673" y="2845849"/>
              <a:ext cx="627134" cy="540633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2877132-C447-4CAD-971C-34437674B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879797" y="2851255"/>
              <a:ext cx="475757" cy="52982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907762B-6AF7-4F5B-81B7-A9AB9AF91626}"/>
                </a:ext>
              </a:extLst>
            </p:cNvPr>
            <p:cNvSpPr txBox="1"/>
            <p:nvPr/>
          </p:nvSpPr>
          <p:spPr>
            <a:xfrm>
              <a:off x="5802773" y="3391146"/>
              <a:ext cx="507070" cy="314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E7E2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흐림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0391423-8274-4091-A417-A834CB554BA2}"/>
                </a:ext>
              </a:extLst>
            </p:cNvPr>
            <p:cNvSpPr txBox="1"/>
            <p:nvPr/>
          </p:nvSpPr>
          <p:spPr>
            <a:xfrm>
              <a:off x="8896725" y="3391146"/>
              <a:ext cx="507070" cy="314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4E973F-2DFA-41A8-88BB-E0117629FC54}"/>
                </a:ext>
              </a:extLst>
            </p:cNvPr>
            <p:cNvSpPr txBox="1"/>
            <p:nvPr/>
          </p:nvSpPr>
          <p:spPr>
            <a:xfrm>
              <a:off x="1989958" y="2195721"/>
              <a:ext cx="1868477" cy="314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3F7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000</a:t>
              </a:r>
              <a:r>
                <a:rPr lang="ko-KR" altLang="en-US" sz="1200" dirty="0">
                  <a:solidFill>
                    <a:srgbClr val="003F7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고객님의 보험지수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B875639-6718-4E6D-9B69-8C99DBA06555}"/>
                </a:ext>
              </a:extLst>
            </p:cNvPr>
            <p:cNvSpPr txBox="1"/>
            <p:nvPr/>
          </p:nvSpPr>
          <p:spPr>
            <a:xfrm>
              <a:off x="5038761" y="2195721"/>
              <a:ext cx="1868477" cy="314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3F7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000</a:t>
              </a:r>
              <a:r>
                <a:rPr lang="ko-KR" altLang="en-US" sz="1200" dirty="0">
                  <a:solidFill>
                    <a:srgbClr val="003F7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고객님의 보험지수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BD896C-9259-4A2A-91A8-2FF45C0391E7}"/>
                </a:ext>
              </a:extLst>
            </p:cNvPr>
            <p:cNvSpPr txBox="1"/>
            <p:nvPr/>
          </p:nvSpPr>
          <p:spPr>
            <a:xfrm>
              <a:off x="8064556" y="2245642"/>
              <a:ext cx="1868477" cy="314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3F7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000</a:t>
              </a:r>
              <a:r>
                <a:rPr lang="ko-KR" altLang="en-US" sz="1200" dirty="0">
                  <a:solidFill>
                    <a:srgbClr val="003F7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고객님의 보험지수</a:t>
              </a: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ACA6EE9F-02EA-4097-A8E4-68E9F35FCF5A}"/>
                </a:ext>
              </a:extLst>
            </p:cNvPr>
            <p:cNvSpPr/>
            <p:nvPr/>
          </p:nvSpPr>
          <p:spPr>
            <a:xfrm>
              <a:off x="2172337" y="4147496"/>
              <a:ext cx="1790515" cy="3105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C16CCA-1830-49F7-882F-5D527BCA4283}"/>
                </a:ext>
              </a:extLst>
            </p:cNvPr>
            <p:cNvSpPr txBox="1"/>
            <p:nvPr/>
          </p:nvSpPr>
          <p:spPr>
            <a:xfrm>
              <a:off x="2150933" y="4143614"/>
              <a:ext cx="1790515" cy="29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보험지수 올리기</a:t>
              </a:r>
              <a:endPara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1D397187-5BB2-4C9F-9984-519856748E0B}"/>
                </a:ext>
              </a:extLst>
            </p:cNvPr>
            <p:cNvSpPr/>
            <p:nvPr/>
          </p:nvSpPr>
          <p:spPr>
            <a:xfrm>
              <a:off x="2172337" y="4586325"/>
              <a:ext cx="1790515" cy="3105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20C3B6C-2A6E-46C3-94E5-C1851F1B1195}"/>
                </a:ext>
              </a:extLst>
            </p:cNvPr>
            <p:cNvSpPr txBox="1"/>
            <p:nvPr/>
          </p:nvSpPr>
          <p:spPr>
            <a:xfrm>
              <a:off x="2150932" y="4582444"/>
              <a:ext cx="1790515" cy="29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혜택</a:t>
              </a:r>
              <a:endPara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1AA1808D-1DDC-4CD2-9365-DC2E78D30D80}"/>
                </a:ext>
              </a:extLst>
            </p:cNvPr>
            <p:cNvSpPr/>
            <p:nvPr/>
          </p:nvSpPr>
          <p:spPr>
            <a:xfrm>
              <a:off x="3447508" y="4184368"/>
              <a:ext cx="437379" cy="226280"/>
            </a:xfrm>
            <a:prstGeom prst="roundRect">
              <a:avLst/>
            </a:prstGeom>
            <a:solidFill>
              <a:srgbClr val="035AE7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보기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365437B8-C067-418F-A14E-72A95F74E52A}"/>
                </a:ext>
              </a:extLst>
            </p:cNvPr>
            <p:cNvSpPr/>
            <p:nvPr/>
          </p:nvSpPr>
          <p:spPr>
            <a:xfrm>
              <a:off x="3447508" y="4619756"/>
              <a:ext cx="437379" cy="226280"/>
            </a:xfrm>
            <a:prstGeom prst="roundRect">
              <a:avLst/>
            </a:prstGeom>
            <a:solidFill>
              <a:srgbClr val="035AE7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보기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9EA223-0811-461E-8117-B8AED1086C64}"/>
                </a:ext>
              </a:extLst>
            </p:cNvPr>
            <p:cNvSpPr txBox="1"/>
            <p:nvPr/>
          </p:nvSpPr>
          <p:spPr>
            <a:xfrm>
              <a:off x="2333712" y="3697015"/>
              <a:ext cx="1496088" cy="314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3AB54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보험지수 </a:t>
              </a:r>
              <a:r>
                <a:rPr lang="en-US" altLang="ko-KR" sz="1200" dirty="0">
                  <a:solidFill>
                    <a:srgbClr val="3AB54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89/100</a:t>
              </a:r>
              <a:endParaRPr lang="ko-KR" altLang="en-US" sz="1200" dirty="0">
                <a:solidFill>
                  <a:srgbClr val="3AB54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5C43ADC-B588-4B39-AEF4-BADF6D106A75}"/>
                </a:ext>
              </a:extLst>
            </p:cNvPr>
            <p:cNvSpPr txBox="1"/>
            <p:nvPr/>
          </p:nvSpPr>
          <p:spPr>
            <a:xfrm>
              <a:off x="5333319" y="3676750"/>
              <a:ext cx="1496088" cy="314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E7E2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보험지수 </a:t>
              </a:r>
              <a:r>
                <a:rPr lang="en-US" altLang="ko-KR" sz="1200" dirty="0">
                  <a:solidFill>
                    <a:srgbClr val="E7E2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63/100</a:t>
              </a:r>
              <a:endParaRPr lang="ko-KR" altLang="en-US" sz="1200" dirty="0">
                <a:solidFill>
                  <a:srgbClr val="E7E2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1C4FC1A-B305-47E4-8915-EFA77F052CC9}"/>
                </a:ext>
              </a:extLst>
            </p:cNvPr>
            <p:cNvSpPr txBox="1"/>
            <p:nvPr/>
          </p:nvSpPr>
          <p:spPr>
            <a:xfrm>
              <a:off x="8403097" y="3683588"/>
              <a:ext cx="1496088" cy="314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보험지수 </a:t>
              </a:r>
              <a:r>
                <a:rPr lang="en-US" altLang="ko-KR" sz="12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37/100</a:t>
              </a:r>
              <a:endParaRPr lang="ko-KR" altLang="en-US" sz="12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766076C-2505-4C29-AA5A-0E2466262531}"/>
                </a:ext>
              </a:extLst>
            </p:cNvPr>
            <p:cNvSpPr/>
            <p:nvPr/>
          </p:nvSpPr>
          <p:spPr>
            <a:xfrm>
              <a:off x="2640973" y="2612032"/>
              <a:ext cx="161179" cy="161179"/>
            </a:xfrm>
            <a:prstGeom prst="ellipse">
              <a:avLst/>
            </a:prstGeom>
            <a:solidFill>
              <a:srgbClr val="3AB54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EC599F8C-7F3D-478F-BA83-E6BDBB4A8A0E}"/>
                </a:ext>
              </a:extLst>
            </p:cNvPr>
            <p:cNvSpPr/>
            <p:nvPr/>
          </p:nvSpPr>
          <p:spPr>
            <a:xfrm>
              <a:off x="2926858" y="2612032"/>
              <a:ext cx="161179" cy="161179"/>
            </a:xfrm>
            <a:prstGeom prst="ellipse">
              <a:avLst/>
            </a:prstGeom>
            <a:solidFill>
              <a:srgbClr val="3AB54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4E60EF3-1BC8-419B-A05B-57E542E8BC97}"/>
                </a:ext>
              </a:extLst>
            </p:cNvPr>
            <p:cNvSpPr/>
            <p:nvPr/>
          </p:nvSpPr>
          <p:spPr>
            <a:xfrm>
              <a:off x="3212742" y="2618387"/>
              <a:ext cx="161179" cy="161179"/>
            </a:xfrm>
            <a:prstGeom prst="ellipse">
              <a:avLst/>
            </a:prstGeom>
            <a:solidFill>
              <a:srgbClr val="3AB54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F57F0C29-0712-44A5-A52F-1331676E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rgbClr val="70AD47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6000" y1="10204" x2="46000" y2="10204"/>
                          <a14:foregroundMark x1="72000" y1="22449" x2="72000" y2="22449"/>
                          <a14:foregroundMark x1="84000" y1="48980" x2="84000" y2="48980"/>
                          <a14:foregroundMark x1="70000" y1="73469" x2="70000" y2="73469"/>
                          <a14:foregroundMark x1="46000" y1="85714" x2="46000" y2="85714"/>
                          <a14:foregroundMark x1="22000" y1="73469" x2="22000" y2="73469"/>
                          <a14:foregroundMark x1="12000" y1="46939" x2="12000" y2="46939"/>
                          <a14:foregroundMark x1="22000" y1="22449" x2="22000" y2="2244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54880" y="2851255"/>
              <a:ext cx="540633" cy="529820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04D85E1-46D2-42E1-B574-6727276BB108}"/>
                </a:ext>
              </a:extLst>
            </p:cNvPr>
            <p:cNvSpPr txBox="1"/>
            <p:nvPr/>
          </p:nvSpPr>
          <p:spPr>
            <a:xfrm>
              <a:off x="2771661" y="3391146"/>
              <a:ext cx="507070" cy="314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3AB54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맑음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F2CE58F-9FC7-4A02-AFCF-20D30B221AD9}"/>
                </a:ext>
              </a:extLst>
            </p:cNvPr>
            <p:cNvSpPr txBox="1"/>
            <p:nvPr/>
          </p:nvSpPr>
          <p:spPr>
            <a:xfrm>
              <a:off x="2196071" y="2746753"/>
              <a:ext cx="179051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853755B-8413-4C23-B954-68CC508CE018}"/>
                </a:ext>
              </a:extLst>
            </p:cNvPr>
            <p:cNvSpPr txBox="1"/>
            <p:nvPr/>
          </p:nvSpPr>
          <p:spPr>
            <a:xfrm>
              <a:off x="9391668" y="5788280"/>
              <a:ext cx="8001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서비스 예시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F6DE8F1-8956-4716-BE0D-B59A636DD1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72" t="84028" r="4066" b="7812"/>
            <a:stretch/>
          </p:blipFill>
          <p:spPr>
            <a:xfrm>
              <a:off x="2125904" y="5008513"/>
              <a:ext cx="1868478" cy="340659"/>
            </a:xfrm>
            <a:custGeom>
              <a:avLst/>
              <a:gdLst>
                <a:gd name="connsiteX0" fmla="*/ 199532 w 2157817"/>
                <a:gd name="connsiteY0" fmla="*/ 0 h 4175636"/>
                <a:gd name="connsiteX1" fmla="*/ 1959207 w 2157817"/>
                <a:gd name="connsiteY1" fmla="*/ 0 h 4175636"/>
                <a:gd name="connsiteX2" fmla="*/ 2154685 w 2157817"/>
                <a:gd name="connsiteY2" fmla="*/ 159320 h 4175636"/>
                <a:gd name="connsiteX3" fmla="*/ 2157817 w 2157817"/>
                <a:gd name="connsiteY3" fmla="*/ 190386 h 4175636"/>
                <a:gd name="connsiteX4" fmla="*/ 2157817 w 2157817"/>
                <a:gd name="connsiteY4" fmla="*/ 3985250 h 4175636"/>
                <a:gd name="connsiteX5" fmla="*/ 2154685 w 2157817"/>
                <a:gd name="connsiteY5" fmla="*/ 4016317 h 4175636"/>
                <a:gd name="connsiteX6" fmla="*/ 1959207 w 2157817"/>
                <a:gd name="connsiteY6" fmla="*/ 4175636 h 4175636"/>
                <a:gd name="connsiteX7" fmla="*/ 199532 w 2157817"/>
                <a:gd name="connsiteY7" fmla="*/ 4175636 h 4175636"/>
                <a:gd name="connsiteX8" fmla="*/ 0 w 2157817"/>
                <a:gd name="connsiteY8" fmla="*/ 3976104 h 4175636"/>
                <a:gd name="connsiteX9" fmla="*/ 0 w 2157817"/>
                <a:gd name="connsiteY9" fmla="*/ 199532 h 4175636"/>
                <a:gd name="connsiteX10" fmla="*/ 199532 w 2157817"/>
                <a:gd name="connsiteY10" fmla="*/ 0 h 417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817" h="4175636">
                  <a:moveTo>
                    <a:pt x="199532" y="0"/>
                  </a:moveTo>
                  <a:lnTo>
                    <a:pt x="1959207" y="0"/>
                  </a:lnTo>
                  <a:cubicBezTo>
                    <a:pt x="2055631" y="0"/>
                    <a:pt x="2136080" y="68396"/>
                    <a:pt x="2154685" y="159320"/>
                  </a:cubicBezTo>
                  <a:lnTo>
                    <a:pt x="2157817" y="190386"/>
                  </a:lnTo>
                  <a:lnTo>
                    <a:pt x="2157817" y="3985250"/>
                  </a:lnTo>
                  <a:lnTo>
                    <a:pt x="2154685" y="4016317"/>
                  </a:lnTo>
                  <a:cubicBezTo>
                    <a:pt x="2136080" y="4107240"/>
                    <a:pt x="2055631" y="4175636"/>
                    <a:pt x="1959207" y="4175636"/>
                  </a:cubicBezTo>
                  <a:lnTo>
                    <a:pt x="199532" y="4175636"/>
                  </a:lnTo>
                  <a:cubicBezTo>
                    <a:pt x="89334" y="4175636"/>
                    <a:pt x="0" y="4086302"/>
                    <a:pt x="0" y="3976104"/>
                  </a:cubicBezTo>
                  <a:lnTo>
                    <a:pt x="0" y="199532"/>
                  </a:lnTo>
                  <a:cubicBezTo>
                    <a:pt x="0" y="89334"/>
                    <a:pt x="89334" y="0"/>
                    <a:pt x="199532" y="0"/>
                  </a:cubicBezTo>
                  <a:close/>
                </a:path>
              </a:pathLst>
            </a:cu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AD63D5B-6013-4A61-9FAA-1816182DE302}"/>
                </a:ext>
              </a:extLst>
            </p:cNvPr>
            <p:cNvSpPr/>
            <p:nvPr/>
          </p:nvSpPr>
          <p:spPr>
            <a:xfrm>
              <a:off x="2593448" y="5124529"/>
              <a:ext cx="898590" cy="101637"/>
            </a:xfrm>
            <a:prstGeom prst="rect">
              <a:avLst/>
            </a:prstGeom>
            <a:solidFill>
              <a:srgbClr val="F48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A20B4D-F782-45CD-9AC2-B13C5C3C297E}"/>
                </a:ext>
              </a:extLst>
            </p:cNvPr>
            <p:cNvSpPr txBox="1"/>
            <p:nvPr/>
          </p:nvSpPr>
          <p:spPr>
            <a:xfrm>
              <a:off x="2827258" y="5052954"/>
              <a:ext cx="4887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확 인</a:t>
              </a: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1561AD10-368C-4D09-B5D0-952B2D19EF54}"/>
                </a:ext>
              </a:extLst>
            </p:cNvPr>
            <p:cNvSpPr/>
            <p:nvPr/>
          </p:nvSpPr>
          <p:spPr>
            <a:xfrm>
              <a:off x="5198986" y="4147496"/>
              <a:ext cx="1790515" cy="3105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979DFAB-0E71-4CEA-8AA1-AA309DB0E8E5}"/>
                </a:ext>
              </a:extLst>
            </p:cNvPr>
            <p:cNvSpPr txBox="1"/>
            <p:nvPr/>
          </p:nvSpPr>
          <p:spPr>
            <a:xfrm>
              <a:off x="5177582" y="4143614"/>
              <a:ext cx="1790515" cy="29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보험지수 올리기</a:t>
              </a:r>
              <a:endPara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5CCC1C52-7E25-4B6D-872B-596ACFA3C869}"/>
                </a:ext>
              </a:extLst>
            </p:cNvPr>
            <p:cNvSpPr/>
            <p:nvPr/>
          </p:nvSpPr>
          <p:spPr>
            <a:xfrm>
              <a:off x="5198986" y="4586325"/>
              <a:ext cx="1790515" cy="3105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D6C1F38-592D-48E6-B3D2-C40BA3D40471}"/>
                </a:ext>
              </a:extLst>
            </p:cNvPr>
            <p:cNvSpPr txBox="1"/>
            <p:nvPr/>
          </p:nvSpPr>
          <p:spPr>
            <a:xfrm>
              <a:off x="5177581" y="4582444"/>
              <a:ext cx="1790515" cy="29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혜택</a:t>
              </a:r>
              <a:endPara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E4827328-53B2-47B3-9FFE-0E382BEEBC00}"/>
                </a:ext>
              </a:extLst>
            </p:cNvPr>
            <p:cNvSpPr/>
            <p:nvPr/>
          </p:nvSpPr>
          <p:spPr>
            <a:xfrm>
              <a:off x="6474157" y="4184368"/>
              <a:ext cx="437379" cy="226280"/>
            </a:xfrm>
            <a:prstGeom prst="roundRect">
              <a:avLst/>
            </a:prstGeom>
            <a:solidFill>
              <a:srgbClr val="035AE7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보기</a:t>
              </a: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8B72A3BC-4EF0-4535-B067-7D1E48E0EE46}"/>
                </a:ext>
              </a:extLst>
            </p:cNvPr>
            <p:cNvSpPr/>
            <p:nvPr/>
          </p:nvSpPr>
          <p:spPr>
            <a:xfrm>
              <a:off x="6474157" y="4619756"/>
              <a:ext cx="437379" cy="226280"/>
            </a:xfrm>
            <a:prstGeom prst="roundRect">
              <a:avLst/>
            </a:prstGeom>
            <a:solidFill>
              <a:srgbClr val="035AE7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보기</a:t>
              </a:r>
            </a:p>
          </p:txBody>
        </p: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8B823157-2F6B-4B13-9A4B-337915A79F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72" t="84028" r="4066" b="7812"/>
            <a:stretch/>
          </p:blipFill>
          <p:spPr>
            <a:xfrm>
              <a:off x="5152553" y="5008513"/>
              <a:ext cx="1868478" cy="340659"/>
            </a:xfrm>
            <a:custGeom>
              <a:avLst/>
              <a:gdLst>
                <a:gd name="connsiteX0" fmla="*/ 199532 w 2157817"/>
                <a:gd name="connsiteY0" fmla="*/ 0 h 4175636"/>
                <a:gd name="connsiteX1" fmla="*/ 1959207 w 2157817"/>
                <a:gd name="connsiteY1" fmla="*/ 0 h 4175636"/>
                <a:gd name="connsiteX2" fmla="*/ 2154685 w 2157817"/>
                <a:gd name="connsiteY2" fmla="*/ 159320 h 4175636"/>
                <a:gd name="connsiteX3" fmla="*/ 2157817 w 2157817"/>
                <a:gd name="connsiteY3" fmla="*/ 190386 h 4175636"/>
                <a:gd name="connsiteX4" fmla="*/ 2157817 w 2157817"/>
                <a:gd name="connsiteY4" fmla="*/ 3985250 h 4175636"/>
                <a:gd name="connsiteX5" fmla="*/ 2154685 w 2157817"/>
                <a:gd name="connsiteY5" fmla="*/ 4016317 h 4175636"/>
                <a:gd name="connsiteX6" fmla="*/ 1959207 w 2157817"/>
                <a:gd name="connsiteY6" fmla="*/ 4175636 h 4175636"/>
                <a:gd name="connsiteX7" fmla="*/ 199532 w 2157817"/>
                <a:gd name="connsiteY7" fmla="*/ 4175636 h 4175636"/>
                <a:gd name="connsiteX8" fmla="*/ 0 w 2157817"/>
                <a:gd name="connsiteY8" fmla="*/ 3976104 h 4175636"/>
                <a:gd name="connsiteX9" fmla="*/ 0 w 2157817"/>
                <a:gd name="connsiteY9" fmla="*/ 199532 h 4175636"/>
                <a:gd name="connsiteX10" fmla="*/ 199532 w 2157817"/>
                <a:gd name="connsiteY10" fmla="*/ 0 h 417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817" h="4175636">
                  <a:moveTo>
                    <a:pt x="199532" y="0"/>
                  </a:moveTo>
                  <a:lnTo>
                    <a:pt x="1959207" y="0"/>
                  </a:lnTo>
                  <a:cubicBezTo>
                    <a:pt x="2055631" y="0"/>
                    <a:pt x="2136080" y="68396"/>
                    <a:pt x="2154685" y="159320"/>
                  </a:cubicBezTo>
                  <a:lnTo>
                    <a:pt x="2157817" y="190386"/>
                  </a:lnTo>
                  <a:lnTo>
                    <a:pt x="2157817" y="3985250"/>
                  </a:lnTo>
                  <a:lnTo>
                    <a:pt x="2154685" y="4016317"/>
                  </a:lnTo>
                  <a:cubicBezTo>
                    <a:pt x="2136080" y="4107240"/>
                    <a:pt x="2055631" y="4175636"/>
                    <a:pt x="1959207" y="4175636"/>
                  </a:cubicBezTo>
                  <a:lnTo>
                    <a:pt x="199532" y="4175636"/>
                  </a:lnTo>
                  <a:cubicBezTo>
                    <a:pt x="89334" y="4175636"/>
                    <a:pt x="0" y="4086302"/>
                    <a:pt x="0" y="3976104"/>
                  </a:cubicBezTo>
                  <a:lnTo>
                    <a:pt x="0" y="199532"/>
                  </a:lnTo>
                  <a:cubicBezTo>
                    <a:pt x="0" y="89334"/>
                    <a:pt x="89334" y="0"/>
                    <a:pt x="199532" y="0"/>
                  </a:cubicBezTo>
                  <a:close/>
                </a:path>
              </a:pathLst>
            </a:custGeom>
          </p:spPr>
        </p:pic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7B4DF8A-9F23-484C-B351-C76E2D7656D4}"/>
                </a:ext>
              </a:extLst>
            </p:cNvPr>
            <p:cNvSpPr/>
            <p:nvPr/>
          </p:nvSpPr>
          <p:spPr>
            <a:xfrm>
              <a:off x="5620097" y="5124529"/>
              <a:ext cx="898590" cy="101637"/>
            </a:xfrm>
            <a:prstGeom prst="rect">
              <a:avLst/>
            </a:prstGeom>
            <a:solidFill>
              <a:srgbClr val="F48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E960367-E712-42FA-AC4D-81C103DD9669}"/>
                </a:ext>
              </a:extLst>
            </p:cNvPr>
            <p:cNvSpPr txBox="1"/>
            <p:nvPr/>
          </p:nvSpPr>
          <p:spPr>
            <a:xfrm>
              <a:off x="5853907" y="5052954"/>
              <a:ext cx="4887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확 인</a:t>
              </a:r>
            </a:p>
          </p:txBody>
        </p:sp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F810C1C4-F77D-4173-B1A0-CC9C266CC89F}"/>
                </a:ext>
              </a:extLst>
            </p:cNvPr>
            <p:cNvSpPr/>
            <p:nvPr/>
          </p:nvSpPr>
          <p:spPr>
            <a:xfrm>
              <a:off x="8219871" y="4147496"/>
              <a:ext cx="1790515" cy="3105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2286CB-1AD7-493C-97A1-CCB0017FE942}"/>
                </a:ext>
              </a:extLst>
            </p:cNvPr>
            <p:cNvSpPr txBox="1"/>
            <p:nvPr/>
          </p:nvSpPr>
          <p:spPr>
            <a:xfrm>
              <a:off x="8198467" y="4143614"/>
              <a:ext cx="1790515" cy="29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보험지수 올리기</a:t>
              </a:r>
              <a:endPara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AF9CAD53-9507-49EA-9262-772C5286096E}"/>
                </a:ext>
              </a:extLst>
            </p:cNvPr>
            <p:cNvSpPr/>
            <p:nvPr/>
          </p:nvSpPr>
          <p:spPr>
            <a:xfrm>
              <a:off x="8219871" y="4586325"/>
              <a:ext cx="1790515" cy="3105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5A6062F-9A19-49B4-B45B-9F9A93DECA75}"/>
                </a:ext>
              </a:extLst>
            </p:cNvPr>
            <p:cNvSpPr txBox="1"/>
            <p:nvPr/>
          </p:nvSpPr>
          <p:spPr>
            <a:xfrm>
              <a:off x="8198466" y="4582444"/>
              <a:ext cx="1790515" cy="29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혜택</a:t>
              </a:r>
              <a:endPara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DC025DA1-0FFA-4037-ADBE-F700F838B64F}"/>
                </a:ext>
              </a:extLst>
            </p:cNvPr>
            <p:cNvSpPr/>
            <p:nvPr/>
          </p:nvSpPr>
          <p:spPr>
            <a:xfrm>
              <a:off x="9495042" y="4184368"/>
              <a:ext cx="437379" cy="226280"/>
            </a:xfrm>
            <a:prstGeom prst="roundRect">
              <a:avLst/>
            </a:prstGeom>
            <a:solidFill>
              <a:srgbClr val="035AE7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보기</a:t>
              </a:r>
            </a:p>
          </p:txBody>
        </p:sp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B6555793-3231-4FE7-8C15-32074992CCA8}"/>
                </a:ext>
              </a:extLst>
            </p:cNvPr>
            <p:cNvSpPr/>
            <p:nvPr/>
          </p:nvSpPr>
          <p:spPr>
            <a:xfrm>
              <a:off x="9495042" y="4619756"/>
              <a:ext cx="437379" cy="226280"/>
            </a:xfrm>
            <a:prstGeom prst="roundRect">
              <a:avLst/>
            </a:prstGeom>
            <a:solidFill>
              <a:srgbClr val="035AE7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보기</a:t>
              </a: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8F1F963E-8417-4C45-8664-4DD1D67AE5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72" t="84028" r="4066" b="7812"/>
            <a:stretch/>
          </p:blipFill>
          <p:spPr>
            <a:xfrm>
              <a:off x="8173438" y="5008513"/>
              <a:ext cx="1868478" cy="340659"/>
            </a:xfrm>
            <a:custGeom>
              <a:avLst/>
              <a:gdLst>
                <a:gd name="connsiteX0" fmla="*/ 199532 w 2157817"/>
                <a:gd name="connsiteY0" fmla="*/ 0 h 4175636"/>
                <a:gd name="connsiteX1" fmla="*/ 1959207 w 2157817"/>
                <a:gd name="connsiteY1" fmla="*/ 0 h 4175636"/>
                <a:gd name="connsiteX2" fmla="*/ 2154685 w 2157817"/>
                <a:gd name="connsiteY2" fmla="*/ 159320 h 4175636"/>
                <a:gd name="connsiteX3" fmla="*/ 2157817 w 2157817"/>
                <a:gd name="connsiteY3" fmla="*/ 190386 h 4175636"/>
                <a:gd name="connsiteX4" fmla="*/ 2157817 w 2157817"/>
                <a:gd name="connsiteY4" fmla="*/ 3985250 h 4175636"/>
                <a:gd name="connsiteX5" fmla="*/ 2154685 w 2157817"/>
                <a:gd name="connsiteY5" fmla="*/ 4016317 h 4175636"/>
                <a:gd name="connsiteX6" fmla="*/ 1959207 w 2157817"/>
                <a:gd name="connsiteY6" fmla="*/ 4175636 h 4175636"/>
                <a:gd name="connsiteX7" fmla="*/ 199532 w 2157817"/>
                <a:gd name="connsiteY7" fmla="*/ 4175636 h 4175636"/>
                <a:gd name="connsiteX8" fmla="*/ 0 w 2157817"/>
                <a:gd name="connsiteY8" fmla="*/ 3976104 h 4175636"/>
                <a:gd name="connsiteX9" fmla="*/ 0 w 2157817"/>
                <a:gd name="connsiteY9" fmla="*/ 199532 h 4175636"/>
                <a:gd name="connsiteX10" fmla="*/ 199532 w 2157817"/>
                <a:gd name="connsiteY10" fmla="*/ 0 h 417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817" h="4175636">
                  <a:moveTo>
                    <a:pt x="199532" y="0"/>
                  </a:moveTo>
                  <a:lnTo>
                    <a:pt x="1959207" y="0"/>
                  </a:lnTo>
                  <a:cubicBezTo>
                    <a:pt x="2055631" y="0"/>
                    <a:pt x="2136080" y="68396"/>
                    <a:pt x="2154685" y="159320"/>
                  </a:cubicBezTo>
                  <a:lnTo>
                    <a:pt x="2157817" y="190386"/>
                  </a:lnTo>
                  <a:lnTo>
                    <a:pt x="2157817" y="3985250"/>
                  </a:lnTo>
                  <a:lnTo>
                    <a:pt x="2154685" y="4016317"/>
                  </a:lnTo>
                  <a:cubicBezTo>
                    <a:pt x="2136080" y="4107240"/>
                    <a:pt x="2055631" y="4175636"/>
                    <a:pt x="1959207" y="4175636"/>
                  </a:cubicBezTo>
                  <a:lnTo>
                    <a:pt x="199532" y="4175636"/>
                  </a:lnTo>
                  <a:cubicBezTo>
                    <a:pt x="89334" y="4175636"/>
                    <a:pt x="0" y="4086302"/>
                    <a:pt x="0" y="3976104"/>
                  </a:cubicBezTo>
                  <a:lnTo>
                    <a:pt x="0" y="199532"/>
                  </a:lnTo>
                  <a:cubicBezTo>
                    <a:pt x="0" y="89334"/>
                    <a:pt x="89334" y="0"/>
                    <a:pt x="199532" y="0"/>
                  </a:cubicBezTo>
                  <a:close/>
                </a:path>
              </a:pathLst>
            </a:custGeom>
          </p:spPr>
        </p:pic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58C0464-AD11-4DB1-B7CD-E38699B3B199}"/>
                </a:ext>
              </a:extLst>
            </p:cNvPr>
            <p:cNvSpPr/>
            <p:nvPr/>
          </p:nvSpPr>
          <p:spPr>
            <a:xfrm>
              <a:off x="8640982" y="5124529"/>
              <a:ext cx="898590" cy="101637"/>
            </a:xfrm>
            <a:prstGeom prst="rect">
              <a:avLst/>
            </a:prstGeom>
            <a:solidFill>
              <a:srgbClr val="F48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89B562D-354A-4566-AEC8-B51B1E703244}"/>
                </a:ext>
              </a:extLst>
            </p:cNvPr>
            <p:cNvSpPr txBox="1"/>
            <p:nvPr/>
          </p:nvSpPr>
          <p:spPr>
            <a:xfrm>
              <a:off x="8874792" y="5052954"/>
              <a:ext cx="4887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확 인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A11D12F-7D17-4362-BACF-CDAD37B15FDA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EA8AAC1-0608-4769-8CA1-B65A3C2B7178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1EFD9D4-60B0-4B44-A141-6ACBDDE91EA2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7954FC-9C57-4FDD-AB8F-D0D46DA1F107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64B22BF-A2DE-4B24-AFAD-531F9468417E}"/>
              </a:ext>
            </a:extLst>
          </p:cNvPr>
          <p:cNvSpPr/>
          <p:nvPr/>
        </p:nvSpPr>
        <p:spPr>
          <a:xfrm>
            <a:off x="10542852" y="0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53367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6AA2452-4285-42C8-941F-0ADF4752F995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505F2DB-A1F0-4D0B-8583-F64A5E8B6F2E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61B181E-80FA-400D-9392-5F868C8FFE86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998C68-34AA-4D68-83B8-71686547242A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>
            <a:extLst>
              <a:ext uri="{FF2B5EF4-FFF2-40B4-BE49-F238E27FC236}">
                <a16:creationId xmlns:a16="http://schemas.microsoft.com/office/drawing/2014/main" id="{B44BE8DA-5083-4DB6-AAF3-71EFD572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3CDC0-E6D3-4ADC-B917-A3D7C9DF06C0}"/>
              </a:ext>
            </a:extLst>
          </p:cNvPr>
          <p:cNvSpPr txBox="1"/>
          <p:nvPr/>
        </p:nvSpPr>
        <p:spPr>
          <a:xfrm>
            <a:off x="390465" y="842226"/>
            <a:ext cx="2787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헬스케어 및 보험추천 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94B25-4281-4070-B959-C600FD88CF7E}"/>
              </a:ext>
            </a:extLst>
          </p:cNvPr>
          <p:cNvSpPr txBox="1"/>
          <p:nvPr/>
        </p:nvSpPr>
        <p:spPr>
          <a:xfrm>
            <a:off x="354100" y="342578"/>
            <a:ext cx="458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개인화 및 고객 서비스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3A0EA4-E2C3-4B46-B1A6-912867393D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19111" y="3766600"/>
            <a:ext cx="1222000" cy="11710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BDA288-CABC-4BFD-B918-E3FAB673C27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22423" y="4746080"/>
            <a:ext cx="1279210" cy="11764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10C81F-7B04-4A30-96AB-4591A72BF0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6064" t="20979" r="18682" b="17920"/>
          <a:stretch/>
        </p:blipFill>
        <p:spPr>
          <a:xfrm>
            <a:off x="1830656" y="3009963"/>
            <a:ext cx="800585" cy="10082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E1762-D219-457B-BC70-7B6AEA9C8CC9}"/>
              </a:ext>
            </a:extLst>
          </p:cNvPr>
          <p:cNvSpPr txBox="1"/>
          <p:nvPr/>
        </p:nvSpPr>
        <p:spPr>
          <a:xfrm>
            <a:off x="1619949" y="4018237"/>
            <a:ext cx="122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 청구 이력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75612C-043E-4F7D-A340-0055B1305939}"/>
              </a:ext>
            </a:extLst>
          </p:cNvPr>
          <p:cNvSpPr txBox="1"/>
          <p:nvPr/>
        </p:nvSpPr>
        <p:spPr>
          <a:xfrm>
            <a:off x="1736489" y="5866505"/>
            <a:ext cx="988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마이데이터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07A4C8-8D1B-4E72-857C-6D5976E72B9E}"/>
              </a:ext>
            </a:extLst>
          </p:cNvPr>
          <p:cNvSpPr txBox="1"/>
          <p:nvPr/>
        </p:nvSpPr>
        <p:spPr>
          <a:xfrm>
            <a:off x="3917475" y="5006710"/>
            <a:ext cx="2062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자사 누적 데이터를 이용해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 정보 분석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078179-F391-4096-A033-4A5CB5AEB85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58589" y="3802795"/>
            <a:ext cx="1222000" cy="11880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453F93-80D0-4986-AB5A-FBD739310FB9}"/>
              </a:ext>
            </a:extLst>
          </p:cNvPr>
          <p:cNvSpPr txBox="1"/>
          <p:nvPr/>
        </p:nvSpPr>
        <p:spPr>
          <a:xfrm>
            <a:off x="6958589" y="5006710"/>
            <a:ext cx="122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향후 예상되는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질병 경고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41B0F5-4D5D-4B3C-BD44-62AAEB2E218D}"/>
              </a:ext>
            </a:extLst>
          </p:cNvPr>
          <p:cNvSpPr txBox="1"/>
          <p:nvPr/>
        </p:nvSpPr>
        <p:spPr>
          <a:xfrm>
            <a:off x="2048683" y="4353556"/>
            <a:ext cx="34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+</a:t>
            </a:r>
            <a:endParaRPr lang="ko-KR" altLang="en-US" sz="2400" b="1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D6FCE36-6EB8-4C0E-9908-5259C9F08A0C}"/>
              </a:ext>
            </a:extLst>
          </p:cNvPr>
          <p:cNvCxnSpPr>
            <a:cxnSpLocks/>
          </p:cNvCxnSpPr>
          <p:nvPr/>
        </p:nvCxnSpPr>
        <p:spPr>
          <a:xfrm>
            <a:off x="3177783" y="4584388"/>
            <a:ext cx="618565" cy="0"/>
          </a:xfrm>
          <a:prstGeom prst="straightConnector1">
            <a:avLst/>
          </a:prstGeom>
          <a:ln w="889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E3EE626-1744-4B30-8AFB-6C28DB53DCD2}"/>
              </a:ext>
            </a:extLst>
          </p:cNvPr>
          <p:cNvCxnSpPr>
            <a:cxnSpLocks/>
          </p:cNvCxnSpPr>
          <p:nvPr/>
        </p:nvCxnSpPr>
        <p:spPr>
          <a:xfrm>
            <a:off x="5979795" y="4518569"/>
            <a:ext cx="618565" cy="0"/>
          </a:xfrm>
          <a:prstGeom prst="straightConnector1">
            <a:avLst/>
          </a:prstGeom>
          <a:ln w="889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19557FE-FBD5-421B-9896-38417CC1ED2E}"/>
              </a:ext>
            </a:extLst>
          </p:cNvPr>
          <p:cNvCxnSpPr>
            <a:cxnSpLocks/>
          </p:cNvCxnSpPr>
          <p:nvPr/>
        </p:nvCxnSpPr>
        <p:spPr>
          <a:xfrm>
            <a:off x="8506398" y="4518569"/>
            <a:ext cx="618565" cy="0"/>
          </a:xfrm>
          <a:prstGeom prst="straightConnector1">
            <a:avLst/>
          </a:prstGeom>
          <a:ln w="889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8069E6A-520B-466A-B23E-4135524B0DFC}"/>
              </a:ext>
            </a:extLst>
          </p:cNvPr>
          <p:cNvSpPr txBox="1"/>
          <p:nvPr/>
        </p:nvSpPr>
        <p:spPr>
          <a:xfrm>
            <a:off x="9281363" y="5075459"/>
            <a:ext cx="122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보험상품 추천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1EF0CDD-E8F2-47CA-80CA-005B9ACD2CB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222" y="4119144"/>
            <a:ext cx="772995" cy="77299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F7CBDEA-1AE1-499E-A8E2-1CABB3201027}"/>
              </a:ext>
            </a:extLst>
          </p:cNvPr>
          <p:cNvSpPr txBox="1"/>
          <p:nvPr/>
        </p:nvSpPr>
        <p:spPr>
          <a:xfrm>
            <a:off x="730918" y="1528575"/>
            <a:ext cx="108834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고객별 청구 내역을 알 수 있다면 이를 기존 고객들의 누적 데이터를 활용해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향후 어느 질병에 걸릴 가능성이 높고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 얼마 정도의 보험금을 청구할 지 예측할 수 있을 것이다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고객에게 어떤 중증 질환에 걸릴 수 있는지를 경고하고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질병을 보장하는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보험상품을 추천함으로써 보험상품 가입을 유도할 수 있다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952BFB-875E-4918-83FA-A4186C7DD256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E9955C-9148-43A7-9F8E-ABE08579917B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F8309D-F353-4C29-90A5-6446ACEBF6D9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1C5067-07C6-4532-94EA-8BC117106850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DB19F52-2490-4BEC-A267-1EB246C2BD20}"/>
              </a:ext>
            </a:extLst>
          </p:cNvPr>
          <p:cNvSpPr/>
          <p:nvPr/>
        </p:nvSpPr>
        <p:spPr>
          <a:xfrm>
            <a:off x="10542852" y="0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46194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6AA2452-4285-42C8-941F-0ADF4752F995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505F2DB-A1F0-4D0B-8583-F64A5E8B6F2E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61B181E-80FA-400D-9392-5F868C8FFE86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998C68-34AA-4D68-83B8-71686547242A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>
            <a:extLst>
              <a:ext uri="{FF2B5EF4-FFF2-40B4-BE49-F238E27FC236}">
                <a16:creationId xmlns:a16="http://schemas.microsoft.com/office/drawing/2014/main" id="{B44BE8DA-5083-4DB6-AAF3-71EFD572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3CDC0-E6D3-4ADC-B917-A3D7C9DF06C0}"/>
              </a:ext>
            </a:extLst>
          </p:cNvPr>
          <p:cNvSpPr txBox="1"/>
          <p:nvPr/>
        </p:nvSpPr>
        <p:spPr>
          <a:xfrm>
            <a:off x="390465" y="842226"/>
            <a:ext cx="2983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헬스케어 및 보험추천 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94B25-4281-4070-B959-C600FD88CF7E}"/>
              </a:ext>
            </a:extLst>
          </p:cNvPr>
          <p:cNvSpPr txBox="1"/>
          <p:nvPr/>
        </p:nvSpPr>
        <p:spPr>
          <a:xfrm>
            <a:off x="354100" y="342578"/>
            <a:ext cx="458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개인화 및 고객 서비스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7CBDEA-1AE1-499E-A8E2-1CABB3201027}"/>
              </a:ext>
            </a:extLst>
          </p:cNvPr>
          <p:cNvSpPr txBox="1"/>
          <p:nvPr/>
        </p:nvSpPr>
        <p:spPr>
          <a:xfrm>
            <a:off x="699387" y="1659572"/>
            <a:ext cx="108834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질병 예측 시스템을 이용하여 보험상품을 추천할 때 추가적으로 대회 데이터를 활용할 수도 있다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대회 데이터를 분석해 보았을 때 같은 연령대라도 지역에 따라 질병비율이 달랐다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이러한 데이터 특성을 추가하면 좀 더 정확한 보험상품 추천이 가능할 것이다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D3B5AF-2D26-40DF-A7B8-44BE716BFD74}"/>
              </a:ext>
            </a:extLst>
          </p:cNvPr>
          <p:cNvSpPr txBox="1"/>
          <p:nvPr/>
        </p:nvSpPr>
        <p:spPr>
          <a:xfrm>
            <a:off x="1819520" y="5666999"/>
            <a:ext cx="37449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전국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40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 고객의 질병 분포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1AA2C2-80ED-48C8-A026-C28639FAB701}"/>
              </a:ext>
            </a:extLst>
          </p:cNvPr>
          <p:cNvSpPr txBox="1"/>
          <p:nvPr/>
        </p:nvSpPr>
        <p:spPr>
          <a:xfrm>
            <a:off x="6290655" y="5634563"/>
            <a:ext cx="41374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광주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전남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전북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40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 고객의 질병 분포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6486EF0-59C4-4884-B4AD-D34318E30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563" y="3195883"/>
            <a:ext cx="3651891" cy="242817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BB0FBEF-2921-4792-9497-0CD7C4132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621" y="3140506"/>
            <a:ext cx="3619500" cy="2362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0CC751-E341-4715-99BC-38F2927626E7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C5F2F3-F4A0-4394-ADF8-315C05479493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7ADC03-2BC3-47F2-A5C8-3B019E0211A1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0D7C08-D7DE-4C76-A04F-DE3BC6D1CECE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6F3D8D-6D62-4605-B618-89F39CC8419A}"/>
              </a:ext>
            </a:extLst>
          </p:cNvPr>
          <p:cNvSpPr/>
          <p:nvPr/>
        </p:nvSpPr>
        <p:spPr>
          <a:xfrm>
            <a:off x="10542852" y="0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11255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6AA2452-4285-42C8-941F-0ADF4752F995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505F2DB-A1F0-4D0B-8583-F64A5E8B6F2E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61B181E-80FA-400D-9392-5F868C8FFE86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998C68-34AA-4D68-83B8-71686547242A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>
            <a:extLst>
              <a:ext uri="{FF2B5EF4-FFF2-40B4-BE49-F238E27FC236}">
                <a16:creationId xmlns:a16="http://schemas.microsoft.com/office/drawing/2014/main" id="{B44BE8DA-5083-4DB6-AAF3-71EFD572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B94B25-4281-4070-B959-C600FD88CF7E}"/>
              </a:ext>
            </a:extLst>
          </p:cNvPr>
          <p:cNvSpPr txBox="1"/>
          <p:nvPr/>
        </p:nvSpPr>
        <p:spPr>
          <a:xfrm>
            <a:off x="354100" y="342578"/>
            <a:ext cx="458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개인화 및 고객 서비스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65EAD1F-AA9D-4BC7-895D-7EC58B5CC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0000" l="8163" r="95510">
                        <a14:foregroundMark x1="51020" y1="8889" x2="51020" y2="8889"/>
                        <a14:foregroundMark x1="50204" y1="5556" x2="50204" y2="5556"/>
                        <a14:foregroundMark x1="92653" y1="27778" x2="92653" y2="27778"/>
                        <a14:foregroundMark x1="8571" y1="29630" x2="8571" y2="29630"/>
                        <a14:foregroundMark x1="8163" y1="48519" x2="8163" y2="48519"/>
                        <a14:foregroundMark x1="95510" y1="24815" x2="95510" y2="248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266" y="1453730"/>
            <a:ext cx="918607" cy="10123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319C38-BA7D-417E-B002-9EFDD113EC25}"/>
              </a:ext>
            </a:extLst>
          </p:cNvPr>
          <p:cNvSpPr txBox="1"/>
          <p:nvPr/>
        </p:nvSpPr>
        <p:spPr>
          <a:xfrm>
            <a:off x="1553873" y="1813748"/>
            <a:ext cx="36139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남성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/40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전라남도 거주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88F50A-BA23-490F-91AA-9E1C8DCD6F08}"/>
              </a:ext>
            </a:extLst>
          </p:cNvPr>
          <p:cNvSpPr txBox="1"/>
          <p:nvPr/>
        </p:nvSpPr>
        <p:spPr>
          <a:xfrm>
            <a:off x="154593" y="2534590"/>
            <a:ext cx="1090960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Q. </a:t>
            </a:r>
            <a:r>
              <a: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보험상품이 너무 많아서 어떤 걸 가입해야 할지</a:t>
            </a:r>
            <a:r>
              <a:rPr lang="en-US" altLang="ko-KR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9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모르겠어요</a:t>
            </a:r>
            <a:r>
              <a:rPr lang="en-US" altLang="ko-KR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저에게 맞는 상품을 추천해 주실 수 있나요</a:t>
            </a:r>
            <a:r>
              <a:rPr lang="en-US" altLang="ko-KR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F167E-79D0-47B0-A9A8-B5831B01A234}"/>
              </a:ext>
            </a:extLst>
          </p:cNvPr>
          <p:cNvSpPr txBox="1"/>
          <p:nvPr/>
        </p:nvSpPr>
        <p:spPr>
          <a:xfrm>
            <a:off x="635266" y="4539753"/>
            <a:ext cx="10022224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A. </a:t>
            </a:r>
            <a:r>
              <a: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고객님의 청구 내역 분석 결과 고객님은 향후 </a:t>
            </a:r>
            <a:r>
              <a:rPr lang="en-US" altLang="ko-KR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 </a:t>
            </a:r>
            <a:r>
              <a: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질병에 걸릴 확률이 높습니다</a:t>
            </a:r>
            <a:r>
              <a:rPr lang="en-US" altLang="ko-KR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.(</a:t>
            </a:r>
            <a:r>
              <a: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 고객 대비 </a:t>
            </a:r>
            <a:r>
              <a:rPr lang="en-US" altLang="ko-KR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25% </a:t>
            </a:r>
            <a:r>
              <a:rPr lang="ko-KR" altLang="en-US" sz="2000" b="0" i="0" dirty="0">
                <a:solidFill>
                  <a:srgbClr val="373A3C"/>
                </a:solidFill>
                <a:effectLst/>
                <a:latin typeface="Open Sans"/>
              </a:rPr>
              <a:t>↑</a:t>
            </a:r>
            <a:r>
              <a:rPr lang="en-US" altLang="ko-KR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r>
              <a: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특히 거주하시는 지역의 경우</a:t>
            </a:r>
            <a:r>
              <a:rPr lang="en-US" altLang="ko-KR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 지역 대비 근골격계 질환의 청구 비율이 상대적으로 높았습니다</a:t>
            </a:r>
            <a:r>
              <a:rPr lang="en-US" altLang="ko-KR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(</a:t>
            </a:r>
            <a:r>
              <a: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</a:t>
            </a:r>
            <a:r>
              <a:rPr lang="en-US" altLang="ko-KR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14%, </a:t>
            </a:r>
            <a:r>
              <a: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전남 </a:t>
            </a:r>
            <a:r>
              <a:rPr lang="en-US" altLang="ko-KR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27%)</a:t>
            </a:r>
          </a:p>
          <a:p>
            <a:r>
              <a:rPr lang="en-US" altLang="ko-KR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따라서 </a:t>
            </a:r>
            <a:r>
              <a:rPr lang="en-US" altLang="ko-KR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 </a:t>
            </a:r>
            <a:r>
              <a: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질병을 보장하는 </a:t>
            </a:r>
            <a:r>
              <a:rPr lang="en-US" altLang="ko-KR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 </a:t>
            </a:r>
            <a:r>
              <a: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</a:t>
            </a:r>
            <a:r>
              <a:rPr lang="en-US" altLang="ko-KR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혹은 근골격계 질환을 특약으로 보장하는 </a:t>
            </a:r>
            <a:r>
              <a:rPr lang="en-US" altLang="ko-KR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</a:t>
            </a:r>
            <a:r>
              <a: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상품을 추천합니다</a:t>
            </a:r>
            <a:r>
              <a:rPr lang="en-US" altLang="ko-KR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7F0F6E-4580-4320-99CB-CB1A92D7890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8148" y="3369150"/>
            <a:ext cx="1132842" cy="11706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FE713D-8651-4B46-AAD9-BAABD9C8B395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D4782-FA4D-48D8-A7E3-75924A3C4EF7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E1F57D-C6AF-479E-969E-1DA3630786FD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A0F10C-CD9A-4833-A0B9-3D0B3B0F41E6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35A797-87D5-45CA-A138-75E74D322269}"/>
              </a:ext>
            </a:extLst>
          </p:cNvPr>
          <p:cNvSpPr/>
          <p:nvPr/>
        </p:nvSpPr>
        <p:spPr>
          <a:xfrm>
            <a:off x="10542852" y="0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8F248A-FA83-4056-9F82-21E7E3D765D4}"/>
              </a:ext>
            </a:extLst>
          </p:cNvPr>
          <p:cNvSpPr txBox="1"/>
          <p:nvPr/>
        </p:nvSpPr>
        <p:spPr>
          <a:xfrm>
            <a:off x="390465" y="842226"/>
            <a:ext cx="2983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헬스케어 및 보험추천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371874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6AA2452-4285-42C8-941F-0ADF4752F995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505F2DB-A1F0-4D0B-8583-F64A5E8B6F2E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61B181E-80FA-400D-9392-5F868C8FFE86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998C68-34AA-4D68-83B8-71686547242A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>
            <a:extLst>
              <a:ext uri="{FF2B5EF4-FFF2-40B4-BE49-F238E27FC236}">
                <a16:creationId xmlns:a16="http://schemas.microsoft.com/office/drawing/2014/main" id="{B44BE8DA-5083-4DB6-AAF3-71EFD572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B94B25-4281-4070-B959-C600FD88CF7E}"/>
              </a:ext>
            </a:extLst>
          </p:cNvPr>
          <p:cNvSpPr txBox="1"/>
          <p:nvPr/>
        </p:nvSpPr>
        <p:spPr>
          <a:xfrm>
            <a:off x="354100" y="342578"/>
            <a:ext cx="458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개인화 및 고객 서비스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B0DE5BC-FDB5-4A70-830A-F8BB6AB12902}"/>
              </a:ext>
            </a:extLst>
          </p:cNvPr>
          <p:cNvGrpSpPr/>
          <p:nvPr/>
        </p:nvGrpSpPr>
        <p:grpSpPr>
          <a:xfrm>
            <a:off x="7938972" y="1314601"/>
            <a:ext cx="2626659" cy="4508833"/>
            <a:chOff x="7962792" y="1420135"/>
            <a:chExt cx="2626659" cy="4508833"/>
          </a:xfrm>
        </p:grpSpPr>
        <p:pic>
          <p:nvPicPr>
            <p:cNvPr id="30" name="Picture 2" descr="스마트폰] 삼성 갤럭시 S20(Galaxy S20, SM-G980): 뷰아이티(view IT)">
              <a:extLst>
                <a:ext uri="{FF2B5EF4-FFF2-40B4-BE49-F238E27FC236}">
                  <a16:creationId xmlns:a16="http://schemas.microsoft.com/office/drawing/2014/main" id="{D827C437-9303-4564-A39B-E13AFDB375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320"/>
            <a:stretch/>
          </p:blipFill>
          <p:spPr bwMode="auto">
            <a:xfrm>
              <a:off x="7962792" y="1420135"/>
              <a:ext cx="2626659" cy="4508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4810AA2-29AD-4DB3-8F19-035E91795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3"/>
            <a:stretch>
              <a:fillRect/>
            </a:stretch>
          </p:blipFill>
          <p:spPr>
            <a:xfrm>
              <a:off x="8214683" y="1571783"/>
              <a:ext cx="2157817" cy="4175636"/>
            </a:xfrm>
            <a:custGeom>
              <a:avLst/>
              <a:gdLst>
                <a:gd name="connsiteX0" fmla="*/ 199532 w 2157817"/>
                <a:gd name="connsiteY0" fmla="*/ 0 h 4175636"/>
                <a:gd name="connsiteX1" fmla="*/ 1959207 w 2157817"/>
                <a:gd name="connsiteY1" fmla="*/ 0 h 4175636"/>
                <a:gd name="connsiteX2" fmla="*/ 2154685 w 2157817"/>
                <a:gd name="connsiteY2" fmla="*/ 159320 h 4175636"/>
                <a:gd name="connsiteX3" fmla="*/ 2157817 w 2157817"/>
                <a:gd name="connsiteY3" fmla="*/ 190386 h 4175636"/>
                <a:gd name="connsiteX4" fmla="*/ 2157817 w 2157817"/>
                <a:gd name="connsiteY4" fmla="*/ 3985250 h 4175636"/>
                <a:gd name="connsiteX5" fmla="*/ 2154685 w 2157817"/>
                <a:gd name="connsiteY5" fmla="*/ 4016317 h 4175636"/>
                <a:gd name="connsiteX6" fmla="*/ 1959207 w 2157817"/>
                <a:gd name="connsiteY6" fmla="*/ 4175636 h 4175636"/>
                <a:gd name="connsiteX7" fmla="*/ 199532 w 2157817"/>
                <a:gd name="connsiteY7" fmla="*/ 4175636 h 4175636"/>
                <a:gd name="connsiteX8" fmla="*/ 0 w 2157817"/>
                <a:gd name="connsiteY8" fmla="*/ 3976104 h 4175636"/>
                <a:gd name="connsiteX9" fmla="*/ 0 w 2157817"/>
                <a:gd name="connsiteY9" fmla="*/ 199532 h 4175636"/>
                <a:gd name="connsiteX10" fmla="*/ 199532 w 2157817"/>
                <a:gd name="connsiteY10" fmla="*/ 0 h 417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817" h="4175636">
                  <a:moveTo>
                    <a:pt x="199532" y="0"/>
                  </a:moveTo>
                  <a:lnTo>
                    <a:pt x="1959207" y="0"/>
                  </a:lnTo>
                  <a:cubicBezTo>
                    <a:pt x="2055631" y="0"/>
                    <a:pt x="2136080" y="68396"/>
                    <a:pt x="2154685" y="159320"/>
                  </a:cubicBezTo>
                  <a:lnTo>
                    <a:pt x="2157817" y="190386"/>
                  </a:lnTo>
                  <a:lnTo>
                    <a:pt x="2157817" y="3985250"/>
                  </a:lnTo>
                  <a:lnTo>
                    <a:pt x="2154685" y="4016317"/>
                  </a:lnTo>
                  <a:cubicBezTo>
                    <a:pt x="2136080" y="4107240"/>
                    <a:pt x="2055631" y="4175636"/>
                    <a:pt x="1959207" y="4175636"/>
                  </a:cubicBezTo>
                  <a:lnTo>
                    <a:pt x="199532" y="4175636"/>
                  </a:lnTo>
                  <a:cubicBezTo>
                    <a:pt x="89334" y="4175636"/>
                    <a:pt x="0" y="4086302"/>
                    <a:pt x="0" y="3976104"/>
                  </a:cubicBezTo>
                  <a:lnTo>
                    <a:pt x="0" y="199532"/>
                  </a:lnTo>
                  <a:cubicBezTo>
                    <a:pt x="0" y="89334"/>
                    <a:pt x="89334" y="0"/>
                    <a:pt x="199532" y="0"/>
                  </a:cubicBezTo>
                  <a:close/>
                </a:path>
              </a:pathLst>
            </a:cu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2E3D5AB-6D63-4ADE-B7B1-FE829F6AF95B}"/>
                </a:ext>
              </a:extLst>
            </p:cNvPr>
            <p:cNvSpPr/>
            <p:nvPr/>
          </p:nvSpPr>
          <p:spPr>
            <a:xfrm>
              <a:off x="8214683" y="1739153"/>
              <a:ext cx="2157817" cy="36987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F02A34D-7B19-46F7-A29A-A74C627528DC}"/>
              </a:ext>
            </a:extLst>
          </p:cNvPr>
          <p:cNvSpPr txBox="1"/>
          <p:nvPr/>
        </p:nvSpPr>
        <p:spPr>
          <a:xfrm>
            <a:off x="8087941" y="2911439"/>
            <a:ext cx="23609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>
                <a:solidFill>
                  <a:srgbClr val="003F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ooo</a:t>
            </a:r>
            <a:r>
              <a:rPr lang="ko-KR" altLang="en-US" sz="1300" dirty="0">
                <a:solidFill>
                  <a:srgbClr val="003F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고객님의 과거 보험청구이력 및 </a:t>
            </a:r>
            <a:r>
              <a:rPr lang="ko-KR" altLang="en-US" sz="1300" dirty="0" err="1">
                <a:solidFill>
                  <a:srgbClr val="003F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마이데이터를</a:t>
            </a:r>
            <a:r>
              <a:rPr lang="ko-KR" altLang="en-US" sz="1300" dirty="0">
                <a:solidFill>
                  <a:srgbClr val="003F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분석하여 </a:t>
            </a:r>
            <a:endParaRPr lang="en-US" altLang="ko-KR" sz="1300" dirty="0">
              <a:solidFill>
                <a:srgbClr val="003F7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300" dirty="0" err="1">
                <a:solidFill>
                  <a:srgbClr val="003F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추천드리는</a:t>
            </a:r>
            <a:r>
              <a:rPr lang="ko-KR" altLang="en-US" sz="1300" dirty="0">
                <a:solidFill>
                  <a:srgbClr val="003F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보장항목</a:t>
            </a:r>
            <a:endParaRPr lang="en-US" altLang="ko-KR" sz="1300" dirty="0">
              <a:solidFill>
                <a:srgbClr val="003F7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sz="1300" dirty="0">
              <a:solidFill>
                <a:srgbClr val="003F7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300" dirty="0">
                <a:solidFill>
                  <a:srgbClr val="F681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대장암 </a:t>
            </a:r>
            <a:r>
              <a:rPr lang="en-US" altLang="ko-KR" sz="1300" dirty="0">
                <a:solidFill>
                  <a:srgbClr val="F681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(54%)</a:t>
            </a:r>
          </a:p>
          <a:p>
            <a:pPr marL="800100" lvl="1" indent="-342900">
              <a:buAutoNum type="arabicPeriod"/>
            </a:pPr>
            <a:r>
              <a:rPr lang="ko-KR" altLang="en-US" sz="1300" dirty="0">
                <a:solidFill>
                  <a:srgbClr val="F681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뇌출혈 </a:t>
            </a:r>
            <a:r>
              <a:rPr lang="en-US" altLang="ko-KR" sz="1300" dirty="0">
                <a:solidFill>
                  <a:srgbClr val="F681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(32%)</a:t>
            </a:r>
          </a:p>
          <a:p>
            <a:pPr marL="800100" lvl="1" indent="-342900">
              <a:buAutoNum type="arabicPeriod"/>
            </a:pPr>
            <a:r>
              <a:rPr lang="ko-KR" altLang="en-US" sz="1300" dirty="0">
                <a:solidFill>
                  <a:srgbClr val="F681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심근경색</a:t>
            </a:r>
            <a:r>
              <a:rPr lang="en-US" altLang="ko-KR" sz="1300" dirty="0">
                <a:solidFill>
                  <a:srgbClr val="F681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(12%)</a:t>
            </a:r>
          </a:p>
          <a:p>
            <a:pPr marL="800100" lvl="1" indent="-342900">
              <a:buAutoNum type="arabicPeriod"/>
            </a:pPr>
            <a:r>
              <a:rPr lang="ko-KR" altLang="en-US" sz="1300" dirty="0">
                <a:solidFill>
                  <a:srgbClr val="F681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교통사고</a:t>
            </a:r>
            <a:r>
              <a:rPr lang="en-US" altLang="ko-KR" sz="1300" dirty="0">
                <a:solidFill>
                  <a:srgbClr val="F681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(7%)</a:t>
            </a:r>
          </a:p>
          <a:p>
            <a:r>
              <a:rPr lang="en-US" altLang="ko-KR" sz="1300" dirty="0">
                <a:solidFill>
                  <a:srgbClr val="F681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	   .</a:t>
            </a:r>
          </a:p>
          <a:p>
            <a:r>
              <a:rPr lang="en-US" altLang="ko-KR" sz="1300" dirty="0">
                <a:solidFill>
                  <a:srgbClr val="F681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	   .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F53F330-3D62-4A47-8C24-CBC89CCE85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72" t="84028" r="4066" b="7812"/>
          <a:stretch/>
        </p:blipFill>
        <p:spPr>
          <a:xfrm>
            <a:off x="8303333" y="4973440"/>
            <a:ext cx="1972236" cy="340659"/>
          </a:xfrm>
          <a:custGeom>
            <a:avLst/>
            <a:gdLst>
              <a:gd name="connsiteX0" fmla="*/ 199532 w 2157817"/>
              <a:gd name="connsiteY0" fmla="*/ 0 h 4175636"/>
              <a:gd name="connsiteX1" fmla="*/ 1959207 w 2157817"/>
              <a:gd name="connsiteY1" fmla="*/ 0 h 4175636"/>
              <a:gd name="connsiteX2" fmla="*/ 2154685 w 2157817"/>
              <a:gd name="connsiteY2" fmla="*/ 159320 h 4175636"/>
              <a:gd name="connsiteX3" fmla="*/ 2157817 w 2157817"/>
              <a:gd name="connsiteY3" fmla="*/ 190386 h 4175636"/>
              <a:gd name="connsiteX4" fmla="*/ 2157817 w 2157817"/>
              <a:gd name="connsiteY4" fmla="*/ 3985250 h 4175636"/>
              <a:gd name="connsiteX5" fmla="*/ 2154685 w 2157817"/>
              <a:gd name="connsiteY5" fmla="*/ 4016317 h 4175636"/>
              <a:gd name="connsiteX6" fmla="*/ 1959207 w 2157817"/>
              <a:gd name="connsiteY6" fmla="*/ 4175636 h 4175636"/>
              <a:gd name="connsiteX7" fmla="*/ 199532 w 2157817"/>
              <a:gd name="connsiteY7" fmla="*/ 4175636 h 4175636"/>
              <a:gd name="connsiteX8" fmla="*/ 0 w 2157817"/>
              <a:gd name="connsiteY8" fmla="*/ 3976104 h 4175636"/>
              <a:gd name="connsiteX9" fmla="*/ 0 w 2157817"/>
              <a:gd name="connsiteY9" fmla="*/ 199532 h 4175636"/>
              <a:gd name="connsiteX10" fmla="*/ 199532 w 2157817"/>
              <a:gd name="connsiteY10" fmla="*/ 0 h 4175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57817" h="4175636">
                <a:moveTo>
                  <a:pt x="199532" y="0"/>
                </a:moveTo>
                <a:lnTo>
                  <a:pt x="1959207" y="0"/>
                </a:lnTo>
                <a:cubicBezTo>
                  <a:pt x="2055631" y="0"/>
                  <a:pt x="2136080" y="68396"/>
                  <a:pt x="2154685" y="159320"/>
                </a:cubicBezTo>
                <a:lnTo>
                  <a:pt x="2157817" y="190386"/>
                </a:lnTo>
                <a:lnTo>
                  <a:pt x="2157817" y="3985250"/>
                </a:lnTo>
                <a:lnTo>
                  <a:pt x="2154685" y="4016317"/>
                </a:lnTo>
                <a:cubicBezTo>
                  <a:pt x="2136080" y="4107240"/>
                  <a:pt x="2055631" y="4175636"/>
                  <a:pt x="1959207" y="4175636"/>
                </a:cubicBezTo>
                <a:lnTo>
                  <a:pt x="199532" y="4175636"/>
                </a:lnTo>
                <a:cubicBezTo>
                  <a:pt x="89334" y="4175636"/>
                  <a:pt x="0" y="4086302"/>
                  <a:pt x="0" y="3976104"/>
                </a:cubicBezTo>
                <a:lnTo>
                  <a:pt x="0" y="199532"/>
                </a:lnTo>
                <a:cubicBezTo>
                  <a:pt x="0" y="89334"/>
                  <a:pt x="89334" y="0"/>
                  <a:pt x="199532" y="0"/>
                </a:cubicBezTo>
                <a:close/>
              </a:path>
            </a:pathLst>
          </a:cu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D499D2A-1DF7-47E9-A7A8-14DF849F27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296" b="90421"/>
          <a:stretch/>
        </p:blipFill>
        <p:spPr>
          <a:xfrm>
            <a:off x="8190863" y="1627764"/>
            <a:ext cx="2157817" cy="30127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9FBBF79-D767-4054-BF72-5F3E07FDFB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4255" b="44860"/>
          <a:stretch/>
        </p:blipFill>
        <p:spPr>
          <a:xfrm>
            <a:off x="8303333" y="1975425"/>
            <a:ext cx="2045347" cy="94930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5B2538-4212-4A40-BEB1-87022F039EFF}"/>
              </a:ext>
            </a:extLst>
          </p:cNvPr>
          <p:cNvSpPr/>
          <p:nvPr/>
        </p:nvSpPr>
        <p:spPr>
          <a:xfrm>
            <a:off x="8236424" y="2113249"/>
            <a:ext cx="1033347" cy="605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A2607A0-AAE2-4770-8B35-6C758AA46C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9419" b="-11210"/>
          <a:stretch/>
        </p:blipFill>
        <p:spPr>
          <a:xfrm>
            <a:off x="8219415" y="2160093"/>
            <a:ext cx="1032886" cy="32307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B1683D3-0E35-41A7-8B38-FDCB74837E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9263" t="15428" r="-597" b="-6192"/>
          <a:stretch/>
        </p:blipFill>
        <p:spPr>
          <a:xfrm>
            <a:off x="8576119" y="2420432"/>
            <a:ext cx="704734" cy="26368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4A82209-68E7-4570-AB13-DCBE2DAE7F7A}"/>
              </a:ext>
            </a:extLst>
          </p:cNvPr>
          <p:cNvSpPr txBox="1"/>
          <p:nvPr/>
        </p:nvSpPr>
        <p:spPr>
          <a:xfrm>
            <a:off x="9648884" y="5788280"/>
            <a:ext cx="800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예시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A13F6D7-6AF6-49E3-B139-78C660C4E6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6188" y="1802210"/>
            <a:ext cx="5723890" cy="241597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4535F86-1E09-4B5D-8133-708952B1CC40}"/>
              </a:ext>
            </a:extLst>
          </p:cNvPr>
          <p:cNvSpPr txBox="1"/>
          <p:nvPr/>
        </p:nvSpPr>
        <p:spPr>
          <a:xfrm>
            <a:off x="682300" y="4537188"/>
            <a:ext cx="69448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 이러한 예측결과를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내가 설계하는 보장보험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서비스에 접목하여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고객에게 향후 예상되는 질병과 그와 관련된 보장항목을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순위별로 나열해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선택을 도와주는 서비스도 실현 가능하다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2DF380-E705-4DA0-A939-E5ED7FD584A9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6DE29-640C-4679-9B65-A6881AE68E7D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해석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4CB681-CB6A-4766-89E0-440D35B42841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1DD1CC-55B0-4BE6-9051-D837B0C103B4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1BB0EB-382C-4159-8183-B4491CB6CFC5}"/>
              </a:ext>
            </a:extLst>
          </p:cNvPr>
          <p:cNvSpPr/>
          <p:nvPr/>
        </p:nvSpPr>
        <p:spPr>
          <a:xfrm>
            <a:off x="10542852" y="0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A8207-4484-4025-8FFA-E8D380F3244A}"/>
              </a:ext>
            </a:extLst>
          </p:cNvPr>
          <p:cNvSpPr txBox="1"/>
          <p:nvPr/>
        </p:nvSpPr>
        <p:spPr>
          <a:xfrm>
            <a:off x="390465" y="842226"/>
            <a:ext cx="2983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헬스케어 및 보험추천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393503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42754F-D83A-4523-8C0F-EA456FB1F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206806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6539F84-42CF-406E-AB89-9DCC14199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174" y="3324566"/>
            <a:ext cx="6710925" cy="321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058E864F-DF9E-4310-8F33-A0ED7DCD8DD4}"/>
              </a:ext>
            </a:extLst>
          </p:cNvPr>
          <p:cNvSpPr/>
          <p:nvPr/>
        </p:nvSpPr>
        <p:spPr>
          <a:xfrm>
            <a:off x="0" y="5984240"/>
            <a:ext cx="6532880" cy="873760"/>
          </a:xfrm>
          <a:prstGeom prst="triangle">
            <a:avLst>
              <a:gd name="adj" fmla="val 0"/>
            </a:avLst>
          </a:prstGeom>
          <a:solidFill>
            <a:srgbClr val="F68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F4A0AD92-390E-47D0-B44E-5E9BDF69737C}"/>
              </a:ext>
            </a:extLst>
          </p:cNvPr>
          <p:cNvSpPr/>
          <p:nvPr/>
        </p:nvSpPr>
        <p:spPr>
          <a:xfrm flipH="1">
            <a:off x="81280" y="5547360"/>
            <a:ext cx="12110720" cy="1310640"/>
          </a:xfrm>
          <a:prstGeom prst="triangle">
            <a:avLst>
              <a:gd name="adj" fmla="val 0"/>
            </a:avLst>
          </a:prstGeom>
          <a:solidFill>
            <a:srgbClr val="003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8A16C-BA45-4554-AB19-2988B7C31AA0}"/>
              </a:ext>
            </a:extLst>
          </p:cNvPr>
          <p:cNvSpPr txBox="1"/>
          <p:nvPr/>
        </p:nvSpPr>
        <p:spPr>
          <a:xfrm>
            <a:off x="4338061" y="1343663"/>
            <a:ext cx="359715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1F0991-FC58-4A5C-A2C8-E5D0B5026E7B}"/>
              </a:ext>
            </a:extLst>
          </p:cNvPr>
          <p:cNvSpPr txBox="1"/>
          <p:nvPr/>
        </p:nvSpPr>
        <p:spPr>
          <a:xfrm>
            <a:off x="4852131" y="2282382"/>
            <a:ext cx="25690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Thank You!</a:t>
            </a:r>
            <a:endParaRPr lang="ko-KR" altLang="en-US" sz="50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437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77B28AA8-F7B7-4628-81E2-2BDD7A878A3E}"/>
              </a:ext>
            </a:extLst>
          </p:cNvPr>
          <p:cNvSpPr/>
          <p:nvPr/>
        </p:nvSpPr>
        <p:spPr>
          <a:xfrm>
            <a:off x="0" y="5984240"/>
            <a:ext cx="6532880" cy="873760"/>
          </a:xfrm>
          <a:prstGeom prst="triangle">
            <a:avLst>
              <a:gd name="adj" fmla="val 0"/>
            </a:avLst>
          </a:prstGeom>
          <a:solidFill>
            <a:srgbClr val="F68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8E43008E-3ECC-4E9E-B2E5-ECAA32A748B9}"/>
              </a:ext>
            </a:extLst>
          </p:cNvPr>
          <p:cNvSpPr/>
          <p:nvPr/>
        </p:nvSpPr>
        <p:spPr>
          <a:xfrm flipH="1">
            <a:off x="81280" y="5547360"/>
            <a:ext cx="12110720" cy="1310640"/>
          </a:xfrm>
          <a:prstGeom prst="triangle">
            <a:avLst>
              <a:gd name="adj" fmla="val 0"/>
            </a:avLst>
          </a:prstGeom>
          <a:solidFill>
            <a:srgbClr val="003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C53327-A5B0-4EEF-91CB-0107FD03874A}"/>
              </a:ext>
            </a:extLst>
          </p:cNvPr>
          <p:cNvSpPr/>
          <p:nvPr/>
        </p:nvSpPr>
        <p:spPr>
          <a:xfrm>
            <a:off x="5039360" y="4317105"/>
            <a:ext cx="7152640" cy="568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비즈니스 활용방안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E81EE-BA9B-4A20-8813-B1763C6E81C6}"/>
              </a:ext>
            </a:extLst>
          </p:cNvPr>
          <p:cNvSpPr/>
          <p:nvPr/>
        </p:nvSpPr>
        <p:spPr>
          <a:xfrm>
            <a:off x="5039360" y="3524625"/>
            <a:ext cx="7152640" cy="568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모델링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647AA7-65F3-47A3-952C-13D9B0F7DC94}"/>
              </a:ext>
            </a:extLst>
          </p:cNvPr>
          <p:cNvSpPr/>
          <p:nvPr/>
        </p:nvSpPr>
        <p:spPr>
          <a:xfrm>
            <a:off x="5039360" y="2732145"/>
            <a:ext cx="7152640" cy="568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데이터 해석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FDAB50-5E5C-4D8C-BCB9-0BCB639AD833}"/>
              </a:ext>
            </a:extLst>
          </p:cNvPr>
          <p:cNvSpPr/>
          <p:nvPr/>
        </p:nvSpPr>
        <p:spPr>
          <a:xfrm>
            <a:off x="5039360" y="1939665"/>
            <a:ext cx="7152640" cy="568960"/>
          </a:xfrm>
          <a:prstGeom prst="rect">
            <a:avLst/>
          </a:prstGeom>
          <a:solidFill>
            <a:srgbClr val="F68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서론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B651DC-A8FA-4043-90DC-9E85F84BB206}"/>
              </a:ext>
            </a:extLst>
          </p:cNvPr>
          <p:cNvSpPr txBox="1"/>
          <p:nvPr/>
        </p:nvSpPr>
        <p:spPr>
          <a:xfrm>
            <a:off x="3281680" y="2350371"/>
            <a:ext cx="13614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F68121"/>
                </a:solidFill>
              </a:rPr>
              <a:t>1</a:t>
            </a:r>
            <a:endParaRPr lang="ko-KR" altLang="en-US" sz="20000" dirty="0">
              <a:solidFill>
                <a:srgbClr val="F6812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A02C4-84F2-4231-A927-5D9F15D5C89D}"/>
              </a:ext>
            </a:extLst>
          </p:cNvPr>
          <p:cNvSpPr txBox="1"/>
          <p:nvPr/>
        </p:nvSpPr>
        <p:spPr>
          <a:xfrm>
            <a:off x="2684930" y="4528848"/>
            <a:ext cx="122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6812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</a:t>
            </a:r>
            <a:endParaRPr lang="ko-KR" altLang="en-US" sz="2400" dirty="0">
              <a:solidFill>
                <a:srgbClr val="F6812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843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DD1D80A9-C35F-41A1-B453-510BC6C2A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6BBFEFA-31A5-4548-A478-BB0659C5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607" y="1678293"/>
            <a:ext cx="8570798" cy="30802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EC7F5A-B9E1-4305-9062-42B1B8B43AD6}"/>
              </a:ext>
            </a:extLst>
          </p:cNvPr>
          <p:cNvSpPr txBox="1"/>
          <p:nvPr/>
        </p:nvSpPr>
        <p:spPr>
          <a:xfrm>
            <a:off x="797560" y="5148745"/>
            <a:ext cx="10596880" cy="80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1~11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월까지의 월별 보험금 청구 데이터를 가지고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highlight>
                  <a:srgbClr val="043B73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43B73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43B73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43B73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월의 청구 건에 대한 분류 결과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43B73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43B73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자동지급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43B73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43B73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심사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43B73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43B73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조사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43B73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43B73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예측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해야 한다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5F1CF4D-C8D8-4163-ADA0-ACE84958BC25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A850302-5A9E-4351-A5ED-FB546E3AE73C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D6ACD2-3CA1-489F-A941-AA8E0F90CF67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4324C4E-493D-41BC-8072-5B216A811AC0}"/>
              </a:ext>
            </a:extLst>
          </p:cNvPr>
          <p:cNvSpPr txBox="1"/>
          <p:nvPr/>
        </p:nvSpPr>
        <p:spPr>
          <a:xfrm>
            <a:off x="354100" y="342578"/>
            <a:ext cx="43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주제 이해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2B555-7D17-44AD-8762-50858D72AA6B}"/>
              </a:ext>
            </a:extLst>
          </p:cNvPr>
          <p:cNvSpPr txBox="1"/>
          <p:nvPr/>
        </p:nvSpPr>
        <p:spPr>
          <a:xfrm>
            <a:off x="390466" y="842226"/>
            <a:ext cx="2259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보험금 청구 프로세스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D4DC5-651B-4B26-9399-8ACE9C6676BA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7C7A8-28AD-460F-97B2-0CEF4C7A01D5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이해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4E9BE-FA82-49F7-AC16-184F0F29781B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906A46-352B-40A3-BC32-E18C5B0713DE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B09FA8-331E-49C6-BDC4-0B9FA3EA6653}"/>
              </a:ext>
            </a:extLst>
          </p:cNvPr>
          <p:cNvSpPr/>
          <p:nvPr/>
        </p:nvSpPr>
        <p:spPr>
          <a:xfrm>
            <a:off x="6093159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5652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DD1D80A9-C35F-41A1-B453-510BC6C2A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5A1B144-F65A-470C-8BDA-87787AEE3D78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14E150-0D7B-44AE-A046-2C20F56C27F5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이해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79054-6ECB-4E47-8690-CE91E86C8D60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AAA34B-C98C-4DF9-8D5E-863EA6D3958A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C44B03-0CBC-4041-B999-71CFC1687E63}"/>
              </a:ext>
            </a:extLst>
          </p:cNvPr>
          <p:cNvSpPr/>
          <p:nvPr/>
        </p:nvSpPr>
        <p:spPr>
          <a:xfrm>
            <a:off x="6093159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028" name="Picture 4" descr="숨겨진 보험금?”…보험사기 부추기는 유튜브 채널">
            <a:extLst>
              <a:ext uri="{FF2B5EF4-FFF2-40B4-BE49-F238E27FC236}">
                <a16:creationId xmlns:a16="http://schemas.microsoft.com/office/drawing/2014/main" id="{3F87A5CB-AEB6-A84D-9C84-748C87EDC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42" y="1887177"/>
            <a:ext cx="5561858" cy="38390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BB6B41-3411-0C45-B584-9BE2E45E7489}"/>
              </a:ext>
            </a:extLst>
          </p:cNvPr>
          <p:cNvSpPr txBox="1"/>
          <p:nvPr/>
        </p:nvSpPr>
        <p:spPr>
          <a:xfrm>
            <a:off x="6305929" y="3053364"/>
            <a:ext cx="5351929" cy="1735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보험사기 적발금액은 꾸준히 증가하여 작년 </a:t>
            </a:r>
            <a:r>
              <a:rPr kumimoji="1"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8809</a:t>
            </a:r>
            <a:r>
              <a:rPr kumimoji="1"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억원으로 최대치를 갱신했으며</a:t>
            </a:r>
            <a:r>
              <a:rPr kumimoji="1"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적발인원은 </a:t>
            </a:r>
            <a:r>
              <a:rPr kumimoji="1"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92538</a:t>
            </a:r>
            <a:r>
              <a:rPr kumimoji="1"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명으로 전년 대비</a:t>
            </a:r>
            <a:r>
              <a:rPr kumimoji="1"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16.9%</a:t>
            </a:r>
            <a:r>
              <a:rPr kumimoji="1"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상승했다</a:t>
            </a:r>
            <a:r>
              <a:rPr kumimoji="1"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평균 </a:t>
            </a:r>
            <a:r>
              <a:rPr kumimoji="1"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</a:t>
            </a:r>
            <a:r>
              <a:rPr kumimoji="1"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억원</a:t>
            </a:r>
            <a:r>
              <a:rPr kumimoji="1"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1"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1"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254</a:t>
            </a:r>
            <a:r>
              <a:rPr kumimoji="1"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명의 보험사기가 적발되고 있다</a:t>
            </a:r>
            <a:r>
              <a:rPr kumimoji="1"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1" lang="ko-Kore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B1ACDFB-7253-4347-8F35-1FC9EDBC9890}"/>
              </a:ext>
            </a:extLst>
          </p:cNvPr>
          <p:cNvCxnSpPr/>
          <p:nvPr/>
        </p:nvCxnSpPr>
        <p:spPr>
          <a:xfrm flipV="1">
            <a:off x="1520982" y="2399170"/>
            <a:ext cx="3358836" cy="995882"/>
          </a:xfrm>
          <a:prstGeom prst="straightConnector1">
            <a:avLst/>
          </a:prstGeom>
          <a:ln w="25400">
            <a:solidFill>
              <a:srgbClr val="F681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02E8107-503F-4103-9CA2-D3372BAA4C5A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DAE57E7-C036-4057-A648-C48A06562D2C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07198F-B480-4E9D-B359-181479434C30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162DEFF-309D-4E8E-B3AD-6EEEA42CF071}"/>
              </a:ext>
            </a:extLst>
          </p:cNvPr>
          <p:cNvSpPr txBox="1"/>
          <p:nvPr/>
        </p:nvSpPr>
        <p:spPr>
          <a:xfrm>
            <a:off x="354100" y="342578"/>
            <a:ext cx="43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문제상황 및 분석 목표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AE7CF2-A64F-4753-9B8E-C0ECAC5138E2}"/>
              </a:ext>
            </a:extLst>
          </p:cNvPr>
          <p:cNvSpPr txBox="1"/>
          <p:nvPr/>
        </p:nvSpPr>
        <p:spPr>
          <a:xfrm>
            <a:off x="390466" y="842226"/>
            <a:ext cx="1572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 사기의 증가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580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32851AC5-5C1C-497A-A0AC-B3EE8CCF81E2}"/>
              </a:ext>
            </a:extLst>
          </p:cNvPr>
          <p:cNvSpPr/>
          <p:nvPr/>
        </p:nvSpPr>
        <p:spPr>
          <a:xfrm>
            <a:off x="1640237" y="3105735"/>
            <a:ext cx="2288817" cy="22888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D1D80A9-C35F-41A1-B453-510BC6C2A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2D13B4E-5C33-405A-9F95-1C4849DFEA78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D62170B-ABCD-49B9-8ADB-C296F36AFB8E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655B8E9-D355-4F1C-8476-CBF2DE393150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5DF167E-A33E-4DAC-A514-904301C3FD41}"/>
              </a:ext>
            </a:extLst>
          </p:cNvPr>
          <p:cNvSpPr txBox="1"/>
          <p:nvPr/>
        </p:nvSpPr>
        <p:spPr>
          <a:xfrm>
            <a:off x="354100" y="342578"/>
            <a:ext cx="43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문제상황 및 분석 목표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0D62FD-2531-4096-A818-4EA8AE7692EA}"/>
              </a:ext>
            </a:extLst>
          </p:cNvPr>
          <p:cNvSpPr txBox="1"/>
          <p:nvPr/>
        </p:nvSpPr>
        <p:spPr>
          <a:xfrm>
            <a:off x="390466" y="842226"/>
            <a:ext cx="2259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방향 및 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15C7D-40C1-4DEE-A488-C0E580ED87DD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98FD1-A3FF-4238-ABCB-A817BF719EC3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이해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D9964-F66C-495F-9B9E-4349F30720BB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900D8-CB00-43D5-8220-9B1190637611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12A970-E13E-4697-9FED-E1046DD77FEF}"/>
              </a:ext>
            </a:extLst>
          </p:cNvPr>
          <p:cNvSpPr/>
          <p:nvPr/>
        </p:nvSpPr>
        <p:spPr>
          <a:xfrm>
            <a:off x="6093159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A72B5-B94B-45F5-8644-ABC902C70E60}"/>
              </a:ext>
            </a:extLst>
          </p:cNvPr>
          <p:cNvSpPr txBox="1"/>
          <p:nvPr/>
        </p:nvSpPr>
        <p:spPr>
          <a:xfrm>
            <a:off x="1855506" y="1611617"/>
            <a:ext cx="8475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보험은 다수의 고객으로부터 보험료를 모아 소수의 고객에게 보험금을 지급하는 구조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보험사기 등으로 이를 악용하는 고객들로 인해 규정을 잘 지키고 있는 </a:t>
            </a:r>
            <a:endParaRPr lang="en-US" altLang="ko-KR" sz="2000" dirty="0">
              <a:solidFill>
                <a:schemeClr val="bg1"/>
              </a:solidFill>
              <a:highlight>
                <a:srgbClr val="003F7E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다수의 선량한 고객들이 피해를 받는 문제가 존재한다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003F7E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A332AB-AD60-4B7D-9EF9-8AE64B76A2F7}"/>
              </a:ext>
            </a:extLst>
          </p:cNvPr>
          <p:cNvGrpSpPr/>
          <p:nvPr/>
        </p:nvGrpSpPr>
        <p:grpSpPr>
          <a:xfrm>
            <a:off x="5423469" y="3364239"/>
            <a:ext cx="1619195" cy="1665451"/>
            <a:chOff x="4235053" y="2969060"/>
            <a:chExt cx="2868706" cy="2950658"/>
          </a:xfrm>
        </p:grpSpPr>
        <p:pic>
          <p:nvPicPr>
            <p:cNvPr id="2050" name="Picture 2" descr="달러 가방 픽토그램 1926814">
              <a:extLst>
                <a:ext uri="{FF2B5EF4-FFF2-40B4-BE49-F238E27FC236}">
                  <a16:creationId xmlns:a16="http://schemas.microsoft.com/office/drawing/2014/main" id="{0DFD2A7C-8E87-43A8-A2E1-3B7CF0EE18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1" t="15712" r="15072" b="18096"/>
            <a:stretch/>
          </p:blipFill>
          <p:spPr bwMode="auto">
            <a:xfrm>
              <a:off x="4235053" y="2969060"/>
              <a:ext cx="2868706" cy="2950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AC97C44-2BCA-4DB6-BEC8-0AC89BE4FA7C}"/>
                </a:ext>
              </a:extLst>
            </p:cNvPr>
            <p:cNvSpPr/>
            <p:nvPr/>
          </p:nvSpPr>
          <p:spPr>
            <a:xfrm>
              <a:off x="4302412" y="4340348"/>
              <a:ext cx="822960" cy="9905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884F9B5-5433-4412-B39D-7DB3C188CE48}"/>
                </a:ext>
              </a:extLst>
            </p:cNvPr>
            <p:cNvSpPr/>
            <p:nvPr/>
          </p:nvSpPr>
          <p:spPr>
            <a:xfrm>
              <a:off x="4361841" y="4124651"/>
              <a:ext cx="693420" cy="24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5F2EF07-CB1F-4321-88BC-02EE22D69978}"/>
                </a:ext>
              </a:extLst>
            </p:cNvPr>
            <p:cNvSpPr/>
            <p:nvPr/>
          </p:nvSpPr>
          <p:spPr>
            <a:xfrm>
              <a:off x="4528258" y="4990158"/>
              <a:ext cx="360587" cy="5986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B79B191-B79D-4A7F-A31F-2141D5B493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154" b="81769" l="33615" r="67462">
                          <a14:foregroundMark x1="37154" y1="23615" x2="37154" y2="23615"/>
                          <a14:foregroundMark x1="40154" y1="19846" x2="40154" y2="19846"/>
                          <a14:foregroundMark x1="48308" y1="18692" x2="48308" y2="18692"/>
                          <a14:foregroundMark x1="48308" y1="18154" x2="48308" y2="18154"/>
                          <a14:foregroundMark x1="49538" y1="31923" x2="49538" y2="31923"/>
                          <a14:foregroundMark x1="51769" y1="35692" x2="51769" y2="35692"/>
                          <a14:foregroundMark x1="52077" y1="39462" x2="52077" y2="39462"/>
                          <a14:foregroundMark x1="53154" y1="42846" x2="53154" y2="42846"/>
                          <a14:foregroundMark x1="54462" y1="45769" x2="54462" y2="45769"/>
                          <a14:foregroundMark x1="55385" y1="48769" x2="55385" y2="48769"/>
                          <a14:foregroundMark x1="58462" y1="51154" x2="58462" y2="51154"/>
                          <a14:foregroundMark x1="62692" y1="54077" x2="62692" y2="54077"/>
                          <a14:foregroundMark x1="64615" y1="56154" x2="64615" y2="56154"/>
                          <a14:foregroundMark x1="65231" y1="59154" x2="65231" y2="59154"/>
                          <a14:foregroundMark x1="66385" y1="61769" x2="66385" y2="61769"/>
                          <a14:foregroundMark x1="66385" y1="64615" x2="66385" y2="64615"/>
                          <a14:foregroundMark x1="39385" y1="51308" x2="39385" y2="51308"/>
                          <a14:foregroundMark x1="37846" y1="54077" x2="37846" y2="54077"/>
                          <a14:foregroundMark x1="35692" y1="57000" x2="35692" y2="57000"/>
                          <a14:foregroundMark x1="34538" y1="59308" x2="34538" y2="59308"/>
                          <a14:foregroundMark x1="33769" y1="61846" x2="33769" y2="61846"/>
                          <a14:foregroundMark x1="56154" y1="77769" x2="56154" y2="77769"/>
                          <a14:foregroundMark x1="54231" y1="79692" x2="54231" y2="79692"/>
                          <a14:foregroundMark x1="49538" y1="81769" x2="49538" y2="817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0" t="14941" r="27908" b="14536"/>
            <a:stretch/>
          </p:blipFill>
          <p:spPr bwMode="auto">
            <a:xfrm>
              <a:off x="4235053" y="4020251"/>
              <a:ext cx="1009346" cy="1691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45FF16E-EE42-483E-9507-E5F59673CB96}"/>
              </a:ext>
            </a:extLst>
          </p:cNvPr>
          <p:cNvCxnSpPr>
            <a:cxnSpLocks/>
          </p:cNvCxnSpPr>
          <p:nvPr/>
        </p:nvCxnSpPr>
        <p:spPr>
          <a:xfrm>
            <a:off x="4280521" y="4307457"/>
            <a:ext cx="749449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AB66434-B900-44EC-A123-E8CE4E3B8C33}"/>
              </a:ext>
            </a:extLst>
          </p:cNvPr>
          <p:cNvCxnSpPr>
            <a:cxnSpLocks/>
          </p:cNvCxnSpPr>
          <p:nvPr/>
        </p:nvCxnSpPr>
        <p:spPr>
          <a:xfrm>
            <a:off x="7135832" y="4269357"/>
            <a:ext cx="730571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1D0F1F4-D895-431A-8601-6FA65568C2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4" b="91579" l="8974" r="89744">
                        <a14:foregroundMark x1="52564" y1="17895" x2="52564" y2="17895"/>
                        <a14:foregroundMark x1="47436" y1="91579" x2="47436" y2="915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3196" y="3764392"/>
            <a:ext cx="742950" cy="904875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51CD763D-F853-4058-8EC3-867BA278528C}"/>
              </a:ext>
            </a:extLst>
          </p:cNvPr>
          <p:cNvSpPr/>
          <p:nvPr/>
        </p:nvSpPr>
        <p:spPr>
          <a:xfrm>
            <a:off x="8321922" y="3804301"/>
            <a:ext cx="1006179" cy="100617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09FECA1-DB45-4C08-819E-020D3601D9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4" b="91579" l="8974" r="89744">
                        <a14:foregroundMark x1="52564" y1="17895" x2="52564" y2="17895"/>
                        <a14:foregroundMark x1="47436" y1="91579" x2="47436" y2="915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1727" y="4020724"/>
            <a:ext cx="419664" cy="51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93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DD1D80A9-C35F-41A1-B453-510BC6C2A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19" y="6078689"/>
            <a:ext cx="2021205" cy="5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E897F2-FAA0-4C8B-B6E7-79CBEA0CE457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27000">
            <a:solidFill>
              <a:srgbClr val="043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2D13B4E-5C33-405A-9F95-1C4849DFEA78}"/>
              </a:ext>
            </a:extLst>
          </p:cNvPr>
          <p:cNvGrpSpPr/>
          <p:nvPr/>
        </p:nvGrpSpPr>
        <p:grpSpPr>
          <a:xfrm>
            <a:off x="0" y="426728"/>
            <a:ext cx="309186" cy="720576"/>
            <a:chOff x="0" y="416559"/>
            <a:chExt cx="383817" cy="73152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D62170B-ABCD-49B9-8ADB-C296F36AFB8E}"/>
                </a:ext>
              </a:extLst>
            </p:cNvPr>
            <p:cNvSpPr/>
            <p:nvPr/>
          </p:nvSpPr>
          <p:spPr>
            <a:xfrm>
              <a:off x="0" y="416559"/>
              <a:ext cx="383817" cy="365761"/>
            </a:xfrm>
            <a:prstGeom prst="rect">
              <a:avLst/>
            </a:prstGeom>
            <a:solidFill>
              <a:srgbClr val="F68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655B8E9-D355-4F1C-8476-CBF2DE393150}"/>
                </a:ext>
              </a:extLst>
            </p:cNvPr>
            <p:cNvSpPr/>
            <p:nvPr/>
          </p:nvSpPr>
          <p:spPr>
            <a:xfrm>
              <a:off x="0" y="782320"/>
              <a:ext cx="383817" cy="365761"/>
            </a:xfrm>
            <a:prstGeom prst="rect">
              <a:avLst/>
            </a:prstGeom>
            <a:solidFill>
              <a:srgbClr val="04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5DF167E-A33E-4DAC-A514-904301C3FD41}"/>
              </a:ext>
            </a:extLst>
          </p:cNvPr>
          <p:cNvSpPr txBox="1"/>
          <p:nvPr/>
        </p:nvSpPr>
        <p:spPr>
          <a:xfrm>
            <a:off x="354100" y="342578"/>
            <a:ext cx="437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문제상황 및 분석 목표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0D62FD-2531-4096-A818-4EA8AE7692EA}"/>
              </a:ext>
            </a:extLst>
          </p:cNvPr>
          <p:cNvSpPr txBox="1"/>
          <p:nvPr/>
        </p:nvSpPr>
        <p:spPr>
          <a:xfrm>
            <a:off x="390466" y="842226"/>
            <a:ext cx="2259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방향 및 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15C7D-40C1-4DEE-A488-C0E580ED87DD}"/>
              </a:ext>
            </a:extLst>
          </p:cNvPr>
          <p:cNvSpPr txBox="1"/>
          <p:nvPr/>
        </p:nvSpPr>
        <p:spPr>
          <a:xfrm>
            <a:off x="6072839" y="127135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</a:t>
            </a:r>
            <a:endParaRPr kumimoji="1" lang="ko-Kore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98FD1-A3FF-4238-ABCB-A817BF719EC3}"/>
              </a:ext>
            </a:extLst>
          </p:cNvPr>
          <p:cNvSpPr txBox="1"/>
          <p:nvPr/>
        </p:nvSpPr>
        <p:spPr>
          <a:xfrm>
            <a:off x="6958589" y="127135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이해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D9964-F66C-495F-9B9E-4349F30720BB}"/>
              </a:ext>
            </a:extLst>
          </p:cNvPr>
          <p:cNvSpPr txBox="1"/>
          <p:nvPr/>
        </p:nvSpPr>
        <p:spPr>
          <a:xfrm>
            <a:off x="8641032" y="127135"/>
            <a:ext cx="910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900D8-CB00-43D5-8220-9B1190637611}"/>
              </a:ext>
            </a:extLst>
          </p:cNvPr>
          <p:cNvSpPr txBox="1"/>
          <p:nvPr/>
        </p:nvSpPr>
        <p:spPr>
          <a:xfrm>
            <a:off x="9772089" y="133094"/>
            <a:ext cx="227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활용방안</a:t>
            </a:r>
            <a:endParaRPr kumimoji="1" lang="ko-Kore-KR" altLang="en-US" sz="2200" b="1" dirty="0">
              <a:solidFill>
                <a:schemeClr val="bg2">
                  <a:lumMod val="9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12A970-E13E-4697-9FED-E1046DD77FEF}"/>
              </a:ext>
            </a:extLst>
          </p:cNvPr>
          <p:cNvSpPr/>
          <p:nvPr/>
        </p:nvSpPr>
        <p:spPr>
          <a:xfrm>
            <a:off x="6093159" y="-8542"/>
            <a:ext cx="668773" cy="9730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760771-8558-4C0C-A579-86A6C18BFD9B}"/>
              </a:ext>
            </a:extLst>
          </p:cNvPr>
          <p:cNvSpPr txBox="1"/>
          <p:nvPr/>
        </p:nvSpPr>
        <p:spPr>
          <a:xfrm>
            <a:off x="2956504" y="1540571"/>
            <a:ext cx="6597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소수 고객들의 모럴 해저드 때문에 기업의 손실이 발생하고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이는 고스란히 선량한 고객들의 피해로 이어진다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highlight>
                <a:srgbClr val="003F7E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Picture 2" descr="부동산 사진, 이미지, 일러스트, 캘리그라피 - 크라우드픽">
            <a:extLst>
              <a:ext uri="{FF2B5EF4-FFF2-40B4-BE49-F238E27FC236}">
                <a16:creationId xmlns:a16="http://schemas.microsoft.com/office/drawing/2014/main" id="{15F5AEA5-7B36-4298-B95D-3C0B45A09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961" y="2782386"/>
            <a:ext cx="2236600" cy="22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C54BEC-D0F0-4276-B3F1-F773056E5450}"/>
              </a:ext>
            </a:extLst>
          </p:cNvPr>
          <p:cNvSpPr txBox="1"/>
          <p:nvPr/>
        </p:nvSpPr>
        <p:spPr>
          <a:xfrm>
            <a:off x="942439" y="5287272"/>
            <a:ext cx="5113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악의의 고객을 거르기 위한 인력 및 비용 발생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거르지 못한 악의의 고객에게 지급되는 과도한 보험금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4C6CEB-D6AD-4F37-8672-1D0024F2FD55}"/>
              </a:ext>
            </a:extLst>
          </p:cNvPr>
          <p:cNvCxnSpPr>
            <a:cxnSpLocks/>
          </p:cNvCxnSpPr>
          <p:nvPr/>
        </p:nvCxnSpPr>
        <p:spPr>
          <a:xfrm>
            <a:off x="5714764" y="4037897"/>
            <a:ext cx="1189395" cy="0"/>
          </a:xfrm>
          <a:prstGeom prst="straightConnector1">
            <a:avLst/>
          </a:prstGeom>
          <a:ln w="130175">
            <a:solidFill>
              <a:srgbClr val="003F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EAF6499D-3128-4F5D-9EB1-10D47CDE349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3F7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940" y="3154059"/>
            <a:ext cx="1621811" cy="162181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DE39D45-CDB9-4575-AFFA-123BA9A2EFF8}"/>
              </a:ext>
            </a:extLst>
          </p:cNvPr>
          <p:cNvSpPr txBox="1"/>
          <p:nvPr/>
        </p:nvSpPr>
        <p:spPr>
          <a:xfrm>
            <a:off x="6629218" y="5266180"/>
            <a:ext cx="4620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보험료가 상승하면서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다수의 선량한 고객들 또한 피해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16D9D4-C50B-4015-9EE4-C4FB0F0A640B}"/>
              </a:ext>
            </a:extLst>
          </p:cNvPr>
          <p:cNvSpPr txBox="1"/>
          <p:nvPr/>
        </p:nvSpPr>
        <p:spPr>
          <a:xfrm>
            <a:off x="3209840" y="4816635"/>
            <a:ext cx="532191" cy="332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기업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B6DE9-8670-4392-BC6F-1480B35D74C8}"/>
              </a:ext>
            </a:extLst>
          </p:cNvPr>
          <p:cNvSpPr txBox="1"/>
          <p:nvPr/>
        </p:nvSpPr>
        <p:spPr>
          <a:xfrm>
            <a:off x="8606104" y="4738321"/>
            <a:ext cx="532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973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5E7B89C0944B449A557E9ED434E8DB3" ma:contentTypeVersion="5" ma:contentTypeDescription="새 문서를 만듭니다." ma:contentTypeScope="" ma:versionID="2505b355fe1ab9abd573ec5e4e8f2029">
  <xsd:schema xmlns:xsd="http://www.w3.org/2001/XMLSchema" xmlns:xs="http://www.w3.org/2001/XMLSchema" xmlns:p="http://schemas.microsoft.com/office/2006/metadata/properties" xmlns:ns3="374a7bcc-124a-4a1d-a039-948b4b514fda" xmlns:ns4="2779489d-16be-42f1-9342-afb818b4cd9e" targetNamespace="http://schemas.microsoft.com/office/2006/metadata/properties" ma:root="true" ma:fieldsID="70b58a4a56abcee4f71940a2923d2a30" ns3:_="" ns4:_="">
    <xsd:import namespace="374a7bcc-124a-4a1d-a039-948b4b514fda"/>
    <xsd:import namespace="2779489d-16be-42f1-9342-afb818b4cd9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4a7bcc-124a-4a1d-a039-948b4b514f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79489d-16be-42f1-9342-afb818b4cd9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03A6D7-35DD-4524-B857-87B37CAF64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7D251A-ED1F-41C2-9F0C-EA6968E5A61B}">
  <ds:schemaRefs>
    <ds:schemaRef ds:uri="http://purl.org/dc/terms/"/>
    <ds:schemaRef ds:uri="2779489d-16be-42f1-9342-afb818b4cd9e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374a7bcc-124a-4a1d-a039-948b4b514f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34D7679-EFCE-4CAE-B85B-2894BAF30E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4a7bcc-124a-4a1d-a039-948b4b514fda"/>
    <ds:schemaRef ds:uri="2779489d-16be-42f1-9342-afb818b4cd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16261</TotalTime>
  <Words>2988</Words>
  <Application>Microsoft Office PowerPoint</Application>
  <PresentationFormat>와이드스크린</PresentationFormat>
  <Paragraphs>711</Paragraphs>
  <Slides>47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62" baseType="lpstr">
      <vt:lpstr>Open Sans</vt:lpstr>
      <vt:lpstr>배달의민족 도현</vt:lpstr>
      <vt:lpstr>나눔고딕</vt:lpstr>
      <vt:lpstr>나눔스퀘어 ExtraBold</vt:lpstr>
      <vt:lpstr>나눔스퀘어 Bold</vt:lpstr>
      <vt:lpstr>Arial</vt:lpstr>
      <vt:lpstr>나눔스퀘어_ac Bold</vt:lpstr>
      <vt:lpstr>NanumSquare ExtraBold</vt:lpstr>
      <vt:lpstr>NanumSquare</vt:lpstr>
      <vt:lpstr>나눔스퀘어_ac ExtraBold</vt:lpstr>
      <vt:lpstr>나눔스퀘어</vt:lpstr>
      <vt:lpstr>나눔스퀘어_ac</vt:lpstr>
      <vt:lpstr>나눔손글씨 펜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최홍혁[ 학부재학 / 통계학과 ]</dc:creator>
  <cp:lastModifiedBy>최홍혁[ 학부재학 / 통계학과 ]</cp:lastModifiedBy>
  <cp:revision>26</cp:revision>
  <dcterms:created xsi:type="dcterms:W3CDTF">2020-10-19T08:08:00Z</dcterms:created>
  <dcterms:modified xsi:type="dcterms:W3CDTF">2020-11-23T05:49:54Z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0x010100B5E7B89C0944B449A557E9ED434E8DB3</vt:lpwstr>
  </property>
</Properties>
</file>